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33"/>
  </p:notesMasterIdLst>
  <p:sldIdLst>
    <p:sldId id="256" r:id="rId2"/>
    <p:sldId id="257" r:id="rId3"/>
    <p:sldId id="259" r:id="rId4"/>
    <p:sldId id="275" r:id="rId5"/>
    <p:sldId id="266" r:id="rId6"/>
    <p:sldId id="286" r:id="rId7"/>
    <p:sldId id="288" r:id="rId8"/>
    <p:sldId id="291" r:id="rId9"/>
    <p:sldId id="267" r:id="rId10"/>
    <p:sldId id="270" r:id="rId11"/>
    <p:sldId id="283" r:id="rId12"/>
    <p:sldId id="276" r:id="rId13"/>
    <p:sldId id="292" r:id="rId14"/>
    <p:sldId id="278" r:id="rId15"/>
    <p:sldId id="262" r:id="rId16"/>
    <p:sldId id="264" r:id="rId17"/>
    <p:sldId id="272" r:id="rId18"/>
    <p:sldId id="279" r:id="rId19"/>
    <p:sldId id="280" r:id="rId20"/>
    <p:sldId id="281" r:id="rId21"/>
    <p:sldId id="282" r:id="rId22"/>
    <p:sldId id="271" r:id="rId23"/>
    <p:sldId id="277" r:id="rId24"/>
    <p:sldId id="263" r:id="rId25"/>
    <p:sldId id="274" r:id="rId26"/>
    <p:sldId id="269" r:id="rId27"/>
    <p:sldId id="260" r:id="rId28"/>
    <p:sldId id="258" r:id="rId29"/>
    <p:sldId id="273" r:id="rId30"/>
    <p:sldId id="289" r:id="rId31"/>
    <p:sldId id="290" r:id="rId32"/>
  </p:sldIdLst>
  <p:sldSz cx="12192000" cy="6858000"/>
  <p:notesSz cx="6858000" cy="9620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AD32EEF-8A4A-1821-D2B1-2BD7202F72FC}" v="12" dt="2019-10-24T23:19:59.974"/>
    <p1510:client id="{5B3ED3EA-7C08-9BA0-1105-87CF0404F116}" v="2670" dt="2019-09-19T23:09:01.071"/>
    <p1510:client id="{DD20A128-B7FC-4348-B25B-1C9E20586E09}" v="1563" dt="2019-09-19T18:11:05.4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2245"/>
  </p:normalViewPr>
  <p:slideViewPr>
    <p:cSldViewPr snapToGrid="0">
      <p:cViewPr varScale="1">
        <p:scale>
          <a:sx n="104" d="100"/>
          <a:sy n="104" d="100"/>
        </p:scale>
        <p:origin x="144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4E837A-F64F-FB4B-A27E-2466318BC4B7}" type="datetimeFigureOut">
              <a:rPr lang="en-US" smtClean="0"/>
              <a:t>3/1/20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08D4EA-6BE2-884D-9B0B-351BF1A1FD6A}" type="slidenum">
              <a:rPr lang="en-US" smtClean="0"/>
              <a:t>‹#›</a:t>
            </a:fld>
            <a:endParaRPr lang="en-US"/>
          </a:p>
        </p:txBody>
      </p:sp>
    </p:spTree>
    <p:extLst>
      <p:ext uri="{BB962C8B-B14F-4D97-AF65-F5344CB8AC3E}">
        <p14:creationId xmlns:p14="http://schemas.microsoft.com/office/powerpoint/2010/main" val="41938878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arxiv.org/pdf/1803.11175.pdf"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Currently eCommerce giants like Walmart, Amazon host millions of products. </a:t>
            </a:r>
            <a:r>
              <a:rPr lang="en-US" sz="1200" b="0" i="0" kern="1200">
                <a:solidFill>
                  <a:schemeClr val="tx1"/>
                </a:solidFill>
                <a:effectLst/>
                <a:latin typeface="+mn-lt"/>
                <a:ea typeface="+mn-ea"/>
                <a:cs typeface="+mn-cs"/>
              </a:rPr>
              <a:t>But are so many buried products inside an eCommerce warehouse that are not reached by customers. For presenting the items to customers</a:t>
            </a:r>
            <a:endParaRPr lang="en-US"/>
          </a:p>
        </p:txBody>
      </p:sp>
      <p:sp>
        <p:nvSpPr>
          <p:cNvPr id="4" name="Slide Number Placeholder 3"/>
          <p:cNvSpPr>
            <a:spLocks noGrp="1"/>
          </p:cNvSpPr>
          <p:nvPr>
            <p:ph type="sldNum" sz="quarter" idx="5"/>
          </p:nvPr>
        </p:nvSpPr>
        <p:spPr/>
        <p:txBody>
          <a:bodyPr/>
          <a:lstStyle/>
          <a:p>
            <a:fld id="{0908D4EA-6BE2-884D-9B0B-351BF1A1FD6A}" type="slidenum">
              <a:rPr lang="en-US" smtClean="0"/>
              <a:t>2</a:t>
            </a:fld>
            <a:endParaRPr lang="en-US"/>
          </a:p>
        </p:txBody>
      </p:sp>
    </p:spTree>
    <p:extLst>
      <p:ext uri="{BB962C8B-B14F-4D97-AF65-F5344CB8AC3E}">
        <p14:creationId xmlns:p14="http://schemas.microsoft.com/office/powerpoint/2010/main" val="12912226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Let’s say we are trying to just predict if item c is complementary to items a or not. One can train the model to maximize the likelihood for predicting their complementary relationship. Here d can be any distance function like dot product, cosine or Euclidean distance. </a:t>
            </a:r>
          </a:p>
          <a:p>
            <a:pPr marL="228600" indent="-228600">
              <a:buAutoNum type="arabicPeriod"/>
            </a:pPr>
            <a:r>
              <a:rPr lang="en-US" dirty="0"/>
              <a:t>What the loss function for this model will do is trying to do minimize the distance between feature representations between item A and C, so that the power of e is as negative as possible if we take dot product between af and cf </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0908D4EA-6BE2-884D-9B0B-351BF1A1FD6A}" type="slidenum">
              <a:rPr lang="en-US" smtClean="0"/>
              <a:t>12</a:t>
            </a:fld>
            <a:endParaRPr lang="en-US"/>
          </a:p>
        </p:txBody>
      </p:sp>
    </p:spTree>
    <p:extLst>
      <p:ext uri="{BB962C8B-B14F-4D97-AF65-F5344CB8AC3E}">
        <p14:creationId xmlns:p14="http://schemas.microsoft.com/office/powerpoint/2010/main" val="3772828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cs typeface="Calibri"/>
                  </a:rPr>
                  <a:t>Recsys 18 – Zhang, </a:t>
                </a:r>
                <a:r>
                  <a:rPr lang="en-US" dirty="0" err="1">
                    <a:cs typeface="Calibri"/>
                  </a:rPr>
                  <a:t>Caverlee</a:t>
                </a:r>
                <a:r>
                  <a:rPr lang="en-US" baseline="0" dirty="0">
                    <a:cs typeface="Calibri"/>
                  </a:rPr>
                  <a:t> </a:t>
                </a:r>
              </a:p>
              <a:p>
                <a:r>
                  <a:rPr lang="en-US" baseline="0" dirty="0">
                    <a:cs typeface="Calibri"/>
                  </a:rPr>
                  <a:t>1. </a:t>
                </a:r>
                <a14:m>
                  <m:oMath xmlns:m="http://schemas.openxmlformats.org/officeDocument/2006/math">
                    <m:r>
                      <a:rPr lang="en-US" sz="1200" i="1" smtClean="0">
                        <a:latin typeface="Cambria Math" panose="02040503050406030204" pitchFamily="18" charset="0"/>
                      </a:rPr>
                      <m:t>𝑑</m:t>
                    </m:r>
                    <m:d>
                      <m:dPr>
                        <m:ctrlPr>
                          <a:rPr lang="en-US" sz="1200" i="1" smtClean="0">
                            <a:latin typeface="Cambria Math" panose="02040503050406030204" pitchFamily="18" charset="0"/>
                          </a:rPr>
                        </m:ctrlPr>
                      </m:dPr>
                      <m:e>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𝑎</m:t>
                            </m:r>
                          </m:e>
                          <m:sub>
                            <m:r>
                              <a:rPr lang="en-US" sz="1200" b="0" i="1" smtClean="0">
                                <a:latin typeface="Cambria Math" panose="02040503050406030204" pitchFamily="18" charset="0"/>
                              </a:rPr>
                              <m:t>𝑓</m:t>
                            </m:r>
                          </m:sub>
                        </m:sSub>
                        <m:r>
                          <a:rPr lang="en-US" sz="1200" b="0" i="1" smtClean="0">
                            <a:latin typeface="Cambria Math" panose="02040503050406030204" pitchFamily="18" charset="0"/>
                          </a:rPr>
                          <m:t>,</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𝑐</m:t>
                            </m:r>
                          </m:e>
                          <m:sub>
                            <m:r>
                              <a:rPr lang="en-US" sz="1200" b="0" i="1" smtClean="0">
                                <a:latin typeface="Cambria Math" panose="02040503050406030204" pitchFamily="18" charset="0"/>
                              </a:rPr>
                              <m:t>𝑓</m:t>
                            </m:r>
                          </m:sub>
                        </m:sSub>
                        <m:r>
                          <a:rPr lang="en-US" sz="1200" b="0" i="1" smtClean="0">
                            <a:latin typeface="Cambria Math" panose="02040503050406030204" pitchFamily="18" charset="0"/>
                          </a:rPr>
                          <m:t> </m:t>
                        </m:r>
                      </m:e>
                    </m:d>
                  </m:oMath>
                </a14:m>
                <a:r>
                  <a:rPr lang="en-US" dirty="0">
                    <a:cs typeface="Calibri"/>
                  </a:rPr>
                  <a:t> = 0, P = 1/(1+e(-n)) </a:t>
                </a:r>
              </a:p>
              <a:p>
                <a:r>
                  <a:rPr lang="en-US" dirty="0">
                    <a:cs typeface="Calibri"/>
                  </a:rPr>
                  <a:t>2</a:t>
                </a:r>
                <a:r>
                  <a:rPr lang="en-US" baseline="0" dirty="0">
                    <a:cs typeface="Calibri"/>
                  </a:rPr>
                  <a:t>. </a:t>
                </a:r>
                <a14:m>
                  <m:oMath xmlns:m="http://schemas.openxmlformats.org/officeDocument/2006/math">
                    <m:r>
                      <a:rPr lang="en-US" sz="1200" i="1" smtClean="0">
                        <a:latin typeface="Cambria Math" panose="02040503050406030204" pitchFamily="18" charset="0"/>
                      </a:rPr>
                      <m:t>𝑑</m:t>
                    </m:r>
                    <m:d>
                      <m:dPr>
                        <m:ctrlPr>
                          <a:rPr lang="en-US" sz="1200" i="1" smtClean="0">
                            <a:latin typeface="Cambria Math" panose="02040503050406030204" pitchFamily="18" charset="0"/>
                          </a:rPr>
                        </m:ctrlPr>
                      </m:dPr>
                      <m:e>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𝑎</m:t>
                            </m:r>
                          </m:e>
                          <m:sub>
                            <m:r>
                              <a:rPr lang="en-US" sz="1200" b="0" i="1" smtClean="0">
                                <a:latin typeface="Cambria Math" panose="02040503050406030204" pitchFamily="18" charset="0"/>
                              </a:rPr>
                              <m:t>𝑓</m:t>
                            </m:r>
                          </m:sub>
                        </m:sSub>
                        <m:r>
                          <a:rPr lang="en-US" sz="1200" b="0" i="1" smtClean="0">
                            <a:latin typeface="Cambria Math" panose="02040503050406030204" pitchFamily="18" charset="0"/>
                          </a:rPr>
                          <m:t>,</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𝑐</m:t>
                            </m:r>
                          </m:e>
                          <m:sub>
                            <m:r>
                              <a:rPr lang="en-US" sz="1200" b="0" i="1" smtClean="0">
                                <a:latin typeface="Cambria Math" panose="02040503050406030204" pitchFamily="18" charset="0"/>
                              </a:rPr>
                              <m:t>𝑓</m:t>
                            </m:r>
                          </m:sub>
                        </m:sSub>
                        <m:r>
                          <a:rPr lang="en-US" sz="1200" b="0" i="1" smtClean="0">
                            <a:latin typeface="Cambria Math" panose="02040503050406030204" pitchFamily="18" charset="0"/>
                          </a:rPr>
                          <m:t> </m:t>
                        </m:r>
                      </m:e>
                    </m:d>
                  </m:oMath>
                </a14:m>
                <a:r>
                  <a:rPr lang="en-US" dirty="0">
                    <a:cs typeface="Calibri"/>
                  </a:rPr>
                  <a:t> = inf, P = 1/(1+e(inf) = 0</a:t>
                </a:r>
              </a:p>
              <a:p>
                <a:r>
                  <a:rPr lang="en-US" dirty="0">
                    <a:cs typeface="Calibri"/>
                  </a:rPr>
                  <a:t>3. </a:t>
                </a:r>
                <a14:m>
                  <m:oMath xmlns:m="http://schemas.openxmlformats.org/officeDocument/2006/math">
                    <m:r>
                      <a:rPr lang="en-US" sz="1200" i="1" smtClean="0">
                        <a:latin typeface="Cambria Math" panose="02040503050406030204" pitchFamily="18" charset="0"/>
                      </a:rPr>
                      <m:t>𝑑</m:t>
                    </m:r>
                    <m:d>
                      <m:dPr>
                        <m:ctrlPr>
                          <a:rPr lang="en-US" sz="1200" i="1" smtClean="0">
                            <a:latin typeface="Cambria Math" panose="02040503050406030204" pitchFamily="18" charset="0"/>
                          </a:rPr>
                        </m:ctrlPr>
                      </m:dPr>
                      <m:e>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𝑎</m:t>
                            </m:r>
                          </m:e>
                          <m:sub>
                            <m:r>
                              <a:rPr lang="en-US" sz="1200" b="0" i="1" smtClean="0">
                                <a:latin typeface="Cambria Math" panose="02040503050406030204" pitchFamily="18" charset="0"/>
                              </a:rPr>
                              <m:t>𝑓</m:t>
                            </m:r>
                          </m:sub>
                        </m:sSub>
                        <m:r>
                          <a:rPr lang="en-US" sz="1200" b="0" i="1" smtClean="0">
                            <a:latin typeface="Cambria Math" panose="02040503050406030204" pitchFamily="18" charset="0"/>
                          </a:rPr>
                          <m:t>,</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𝑐</m:t>
                            </m:r>
                          </m:e>
                          <m:sub>
                            <m:r>
                              <a:rPr lang="en-US" sz="1200" b="0" i="1" smtClean="0">
                                <a:latin typeface="Cambria Math" panose="02040503050406030204" pitchFamily="18" charset="0"/>
                              </a:rPr>
                              <m:t>𝑓</m:t>
                            </m:r>
                          </m:sub>
                        </m:sSub>
                        <m:r>
                          <a:rPr lang="en-US" sz="1200" b="0" i="1" smtClean="0">
                            <a:latin typeface="Cambria Math" panose="02040503050406030204" pitchFamily="18" charset="0"/>
                          </a:rPr>
                          <m:t> </m:t>
                        </m:r>
                      </m:e>
                    </m:d>
                  </m:oMath>
                </a14:m>
                <a:r>
                  <a:rPr lang="en-US" dirty="0">
                    <a:cs typeface="Calibri"/>
                  </a:rPr>
                  <a:t> = - inf, P = 1/(1+e(-inf) = 1</a:t>
                </a:r>
              </a:p>
            </p:txBody>
          </p:sp>
        </mc:Choice>
        <mc:Fallback xmlns="">
          <p:sp>
            <p:nvSpPr>
              <p:cNvPr id="3" name="Notes Placeholder 2"/>
              <p:cNvSpPr>
                <a:spLocks noGrp="1"/>
              </p:cNvSpPr>
              <p:nvPr>
                <p:ph type="body" idx="1"/>
              </p:nvPr>
            </p:nvSpPr>
            <p:spPr/>
            <p:txBody>
              <a:bodyPr/>
              <a:lstStyle/>
              <a:p>
                <a:r>
                  <a:rPr lang="en-US" dirty="0">
                    <a:cs typeface="Calibri"/>
                  </a:rPr>
                  <a:t>Recsys 18 – Zhang, </a:t>
                </a:r>
                <a:r>
                  <a:rPr lang="en-US" dirty="0" err="1">
                    <a:cs typeface="Calibri"/>
                  </a:rPr>
                  <a:t>Caverlee</a:t>
                </a:r>
                <a:r>
                  <a:rPr lang="en-US" baseline="0" dirty="0">
                    <a:cs typeface="Calibri"/>
                  </a:rPr>
                  <a:t> </a:t>
                </a:r>
              </a:p>
              <a:p>
                <a:r>
                  <a:rPr lang="en-US" baseline="0" dirty="0">
                    <a:cs typeface="Calibri"/>
                  </a:rPr>
                  <a:t>1. </a:t>
                </a:r>
                <a:r>
                  <a:rPr lang="en-US" sz="1200" i="0">
                    <a:latin typeface="Cambria Math" panose="02040503050406030204" pitchFamily="18" charset="0"/>
                  </a:rPr>
                  <a:t>𝑑(</a:t>
                </a:r>
                <a:r>
                  <a:rPr lang="en-US" sz="1200" b="0" i="0">
                    <a:latin typeface="Cambria Math" panose="02040503050406030204" pitchFamily="18" charset="0"/>
                  </a:rPr>
                  <a:t>𝑎_𝑓,𝑐_𝑓  )</a:t>
                </a:r>
                <a:r>
                  <a:rPr lang="en-US" dirty="0">
                    <a:cs typeface="Calibri"/>
                  </a:rPr>
                  <a:t> = 0, P = 1/(1+e(-n)) </a:t>
                </a:r>
              </a:p>
              <a:p>
                <a:r>
                  <a:rPr lang="en-US" dirty="0">
                    <a:cs typeface="Calibri"/>
                  </a:rPr>
                  <a:t>2</a:t>
                </a:r>
                <a:r>
                  <a:rPr lang="en-US" baseline="0" dirty="0">
                    <a:cs typeface="Calibri"/>
                  </a:rPr>
                  <a:t>. </a:t>
                </a:r>
                <a:r>
                  <a:rPr lang="en-US" sz="1200" i="0">
                    <a:latin typeface="Cambria Math" panose="02040503050406030204" pitchFamily="18" charset="0"/>
                  </a:rPr>
                  <a:t>𝑑(</a:t>
                </a:r>
                <a:r>
                  <a:rPr lang="en-US" sz="1200" b="0" i="0">
                    <a:latin typeface="Cambria Math" panose="02040503050406030204" pitchFamily="18" charset="0"/>
                  </a:rPr>
                  <a:t>𝑎_𝑓,𝑐_𝑓  )</a:t>
                </a:r>
                <a:r>
                  <a:rPr lang="en-US" dirty="0">
                    <a:cs typeface="Calibri"/>
                  </a:rPr>
                  <a:t> = inf, P = 1/(1+e(inf) = 0</a:t>
                </a:r>
              </a:p>
              <a:p>
                <a:r>
                  <a:rPr lang="en-US" dirty="0">
                    <a:cs typeface="Calibri"/>
                  </a:rPr>
                  <a:t>3. </a:t>
                </a:r>
                <a:r>
                  <a:rPr lang="en-US" sz="1200" i="0">
                    <a:latin typeface="Cambria Math" panose="02040503050406030204" pitchFamily="18" charset="0"/>
                  </a:rPr>
                  <a:t>𝑑(</a:t>
                </a:r>
                <a:r>
                  <a:rPr lang="en-US" sz="1200" b="0" i="0">
                    <a:latin typeface="Cambria Math" panose="02040503050406030204" pitchFamily="18" charset="0"/>
                  </a:rPr>
                  <a:t>𝑎_𝑓,𝑐_𝑓  )</a:t>
                </a:r>
                <a:r>
                  <a:rPr lang="en-US" dirty="0">
                    <a:cs typeface="Calibri"/>
                  </a:rPr>
                  <a:t> = - inf, P = 1/(1+e(-inf) = 1</a:t>
                </a:r>
              </a:p>
            </p:txBody>
          </p:sp>
        </mc:Fallback>
      </mc:AlternateContent>
      <p:sp>
        <p:nvSpPr>
          <p:cNvPr id="4" name="Slide Number Placeholder 3"/>
          <p:cNvSpPr>
            <a:spLocks noGrp="1"/>
          </p:cNvSpPr>
          <p:nvPr>
            <p:ph type="sldNum" sz="quarter" idx="5"/>
          </p:nvPr>
        </p:nvSpPr>
        <p:spPr/>
        <p:txBody>
          <a:bodyPr/>
          <a:lstStyle/>
          <a:p>
            <a:fld id="{0908D4EA-6BE2-884D-9B0B-351BF1A1FD6A}" type="slidenum">
              <a:rPr lang="en-US" smtClean="0"/>
              <a:t>13</a:t>
            </a:fld>
            <a:endParaRPr lang="en-US"/>
          </a:p>
        </p:txBody>
      </p:sp>
    </p:spTree>
    <p:extLst>
      <p:ext uri="{BB962C8B-B14F-4D97-AF65-F5344CB8AC3E}">
        <p14:creationId xmlns:p14="http://schemas.microsoft.com/office/powerpoint/2010/main" val="41364987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08D4EA-6BE2-884D-9B0B-351BF1A1FD6A}" type="slidenum">
              <a:rPr lang="en-US" smtClean="0"/>
              <a:t>15</a:t>
            </a:fld>
            <a:endParaRPr lang="en-US"/>
          </a:p>
        </p:txBody>
      </p:sp>
    </p:spTree>
    <p:extLst>
      <p:ext uri="{BB962C8B-B14F-4D97-AF65-F5344CB8AC3E}">
        <p14:creationId xmlns:p14="http://schemas.microsoft.com/office/powerpoint/2010/main" val="6534761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Future Work: input embeddings, train E2E</a:t>
            </a:r>
          </a:p>
          <a:p>
            <a:r>
              <a:rPr lang="en-US">
                <a:cs typeface="Calibri"/>
              </a:rPr>
              <a:t>Initial experiments: inconclusive</a:t>
            </a:r>
          </a:p>
          <a:p>
            <a:endParaRPr lang="en-US">
              <a:cs typeface="Calibri"/>
            </a:endParaRPr>
          </a:p>
        </p:txBody>
      </p:sp>
      <p:sp>
        <p:nvSpPr>
          <p:cNvPr id="4" name="Slide Number Placeholder 3"/>
          <p:cNvSpPr>
            <a:spLocks noGrp="1"/>
          </p:cNvSpPr>
          <p:nvPr>
            <p:ph type="sldNum" sz="quarter" idx="5"/>
          </p:nvPr>
        </p:nvSpPr>
        <p:spPr/>
        <p:txBody>
          <a:bodyPr/>
          <a:lstStyle/>
          <a:p>
            <a:fld id="{0908D4EA-6BE2-884D-9B0B-351BF1A1FD6A}" type="slidenum">
              <a:rPr lang="en-US" smtClean="0"/>
              <a:t>17</a:t>
            </a:fld>
            <a:endParaRPr lang="en-US"/>
          </a:p>
        </p:txBody>
      </p:sp>
    </p:spTree>
    <p:extLst>
      <p:ext uri="{BB962C8B-B14F-4D97-AF65-F5344CB8AC3E}">
        <p14:creationId xmlns:p14="http://schemas.microsoft.com/office/powerpoint/2010/main" val="905241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transformer based sentence encoding model constructs sentence embeddings using the encoding sub-graph of the transformer architecture (Vaswani et al., 2017). This sub-graph uses attention to compute context aware representations of words in a sentence that take into account both the ordering and identity of all the other words. The context aware word representations are converted to a fixed length sentence encoding vector by computing the element-wise sum of the representations at each word position.3 The encoder takes as input a lowercased PTB tokenized string and outputs a 512 dimensional vector as the sentence embedding.</a:t>
            </a:r>
          </a:p>
          <a:p>
            <a:endParaRPr lang="en-US"/>
          </a:p>
          <a:p>
            <a:r>
              <a:rPr lang="en-US">
                <a:hlinkClick r:id="rId3"/>
              </a:rPr>
              <a:t>https://arxiv.org/pdf/1803.11175.pdf</a:t>
            </a:r>
            <a:endParaRPr lang="en-US"/>
          </a:p>
        </p:txBody>
      </p:sp>
      <p:sp>
        <p:nvSpPr>
          <p:cNvPr id="4" name="Slide Number Placeholder 3"/>
          <p:cNvSpPr>
            <a:spLocks noGrp="1"/>
          </p:cNvSpPr>
          <p:nvPr>
            <p:ph type="sldNum" sz="quarter" idx="5"/>
          </p:nvPr>
        </p:nvSpPr>
        <p:spPr/>
        <p:txBody>
          <a:bodyPr/>
          <a:lstStyle/>
          <a:p>
            <a:fld id="{0908D4EA-6BE2-884D-9B0B-351BF1A1FD6A}" type="slidenum">
              <a:rPr lang="en-US" smtClean="0"/>
              <a:t>18</a:t>
            </a:fld>
            <a:endParaRPr lang="en-US"/>
          </a:p>
        </p:txBody>
      </p:sp>
    </p:spTree>
    <p:extLst>
      <p:ext uri="{BB962C8B-B14F-4D97-AF65-F5344CB8AC3E}">
        <p14:creationId xmlns:p14="http://schemas.microsoft.com/office/powerpoint/2010/main" val="36490918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908D4EA-6BE2-884D-9B0B-351BF1A1FD6A}" type="slidenum">
              <a:rPr lang="en-US" smtClean="0"/>
              <a:t>20</a:t>
            </a:fld>
            <a:endParaRPr lang="en-US"/>
          </a:p>
        </p:txBody>
      </p:sp>
    </p:spTree>
    <p:extLst>
      <p:ext uri="{BB962C8B-B14F-4D97-AF65-F5344CB8AC3E}">
        <p14:creationId xmlns:p14="http://schemas.microsoft.com/office/powerpoint/2010/main" val="650211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Unit norm vectors</a:t>
            </a:r>
          </a:p>
          <a:p>
            <a:r>
              <a:rPr lang="en-US">
                <a:cs typeface="Calibri"/>
              </a:rPr>
              <a:t>Euclidean distance in range [0, 2]</a:t>
            </a:r>
          </a:p>
          <a:p>
            <a:endParaRPr lang="en-US">
              <a:cs typeface="Calibri"/>
            </a:endParaRPr>
          </a:p>
          <a:p>
            <a:r>
              <a:rPr lang="en-US">
                <a:cs typeface="Calibri"/>
              </a:rPr>
              <a:t>Batch Size 512</a:t>
            </a:r>
          </a:p>
        </p:txBody>
      </p:sp>
      <p:sp>
        <p:nvSpPr>
          <p:cNvPr id="4" name="Slide Number Placeholder 3"/>
          <p:cNvSpPr>
            <a:spLocks noGrp="1"/>
          </p:cNvSpPr>
          <p:nvPr>
            <p:ph type="sldNum" sz="quarter" idx="5"/>
          </p:nvPr>
        </p:nvSpPr>
        <p:spPr/>
        <p:txBody>
          <a:bodyPr/>
          <a:lstStyle/>
          <a:p>
            <a:fld id="{0908D4EA-6BE2-884D-9B0B-351BF1A1FD6A}" type="slidenum">
              <a:rPr lang="en-US" smtClean="0"/>
              <a:t>23</a:t>
            </a:fld>
            <a:endParaRPr lang="en-US"/>
          </a:p>
        </p:txBody>
      </p:sp>
    </p:spTree>
    <p:extLst>
      <p:ext uri="{BB962C8B-B14F-4D97-AF65-F5344CB8AC3E}">
        <p14:creationId xmlns:p14="http://schemas.microsoft.com/office/powerpoint/2010/main" val="20464504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FF0000"/>
                </a:solidFill>
                <a:cs typeface="Calibri"/>
              </a:rPr>
              <a:t>Y Axis – frequency pdf</a:t>
            </a:r>
            <a:endParaRPr lang="en-US">
              <a:solidFill>
                <a:srgbClr val="FF0000"/>
              </a:solidFill>
            </a:endParaRPr>
          </a:p>
          <a:p>
            <a:r>
              <a:rPr lang="en-US">
                <a:solidFill>
                  <a:srgbClr val="FF0000"/>
                </a:solidFill>
                <a:cs typeface="Calibri" panose="020F0502020204030204"/>
              </a:rPr>
              <a:t>X Axis – Euclidean distance between two unit norm vectors</a:t>
            </a:r>
          </a:p>
          <a:p>
            <a:r>
              <a:rPr lang="en-US">
                <a:solidFill>
                  <a:srgbClr val="FF0000"/>
                </a:solidFill>
                <a:cs typeface="Calibri" panose="020F0502020204030204"/>
              </a:rPr>
              <a:t>Dist^2 = 2-2*</a:t>
            </a:r>
            <a:r>
              <a:rPr lang="en-US" err="1">
                <a:solidFill>
                  <a:srgbClr val="FF0000"/>
                </a:solidFill>
                <a:cs typeface="Calibri" panose="020F0502020204030204"/>
              </a:rPr>
              <a:t>cos_dist</a:t>
            </a:r>
            <a:r>
              <a:rPr lang="en-US">
                <a:solidFill>
                  <a:srgbClr val="FF0000"/>
                </a:solidFill>
                <a:cs typeface="Calibri" panose="020F0502020204030204"/>
              </a:rPr>
              <a:t>(v1, v2). =&gt; [0, 2]</a:t>
            </a:r>
          </a:p>
          <a:p>
            <a:endParaRPr lang="en-US">
              <a:solidFill>
                <a:srgbClr val="FF0000"/>
              </a:solidFill>
            </a:endParaRPr>
          </a:p>
          <a:p>
            <a:r>
              <a:rPr lang="en-US">
                <a:solidFill>
                  <a:srgbClr val="FF0000"/>
                </a:solidFill>
              </a:rPr>
              <a:t>The X axis is between 0 to 2. (very few values on left hand side of zero are because of float </a:t>
            </a:r>
            <a:r>
              <a:rPr lang="en-US" err="1">
                <a:solidFill>
                  <a:srgbClr val="FF0000"/>
                </a:solidFill>
              </a:rPr>
              <a:t>roundings</a:t>
            </a:r>
            <a:r>
              <a:rPr lang="en-US">
                <a:solidFill>
                  <a:srgbClr val="FF0000"/>
                </a:solidFill>
              </a:rPr>
              <a:t>.)</a:t>
            </a:r>
            <a:endParaRPr lang="en-US"/>
          </a:p>
          <a:p>
            <a:r>
              <a:rPr lang="en-US">
                <a:solidFill>
                  <a:srgbClr val="FF0000"/>
                </a:solidFill>
                <a:cs typeface="Calibri"/>
              </a:rPr>
              <a:t>X axis – </a:t>
            </a:r>
            <a:r>
              <a:rPr lang="en-US" err="1">
                <a:solidFill>
                  <a:srgbClr val="FF0000"/>
                </a:solidFill>
                <a:cs typeface="Calibri"/>
              </a:rPr>
              <a:t>euclidean</a:t>
            </a:r>
            <a:r>
              <a:rPr lang="en-US">
                <a:solidFill>
                  <a:srgbClr val="FF0000"/>
                </a:solidFill>
                <a:cs typeface="Calibri"/>
              </a:rPr>
              <a:t> distance</a:t>
            </a:r>
          </a:p>
          <a:p>
            <a:endParaRPr lang="en-US">
              <a:solidFill>
                <a:srgbClr val="FF0000"/>
              </a:solidFill>
            </a:endParaRPr>
          </a:p>
          <a:p>
            <a:r>
              <a:rPr lang="en-US" sz="1200" b="0" i="0" u="none" strike="noStrike" kern="1200">
                <a:solidFill>
                  <a:schemeClr val="tx1"/>
                </a:solidFill>
                <a:effectLst/>
                <a:latin typeface="+mn-lt"/>
                <a:ea typeface="+mn-ea"/>
                <a:cs typeface="+mn-cs"/>
              </a:rPr>
              <a:t>||</a:t>
            </a:r>
            <a:r>
              <a:rPr lang="en-US" sz="1200" b="1" i="0" u="none" strike="noStrike" kern="1200">
                <a:solidFill>
                  <a:schemeClr val="tx1"/>
                </a:solidFill>
                <a:effectLst/>
                <a:latin typeface="+mn-lt"/>
                <a:ea typeface="+mn-ea"/>
                <a:cs typeface="+mn-cs"/>
              </a:rPr>
              <a:t>𝐱</a:t>
            </a:r>
            <a:r>
              <a:rPr lang="en-US" sz="1200" b="0" i="0" u="none" strike="noStrike" kern="1200">
                <a:solidFill>
                  <a:schemeClr val="tx1"/>
                </a:solidFill>
                <a:effectLst/>
                <a:latin typeface="+mn-lt"/>
                <a:ea typeface="+mn-ea"/>
                <a:cs typeface="+mn-cs"/>
              </a:rPr>
              <a:t>−</a:t>
            </a:r>
            <a:r>
              <a:rPr lang="en-US" sz="1200" b="1" i="0" u="none" strike="noStrike" kern="1200">
                <a:solidFill>
                  <a:schemeClr val="tx1"/>
                </a:solidFill>
                <a:effectLst/>
                <a:latin typeface="+mn-lt"/>
                <a:ea typeface="+mn-ea"/>
                <a:cs typeface="+mn-cs"/>
              </a:rPr>
              <a:t>𝐲</a:t>
            </a:r>
            <a:r>
              <a:rPr lang="en-US" sz="1200" b="0" i="0" u="none" strike="noStrike" kern="1200">
                <a:solidFill>
                  <a:schemeClr val="tx1"/>
                </a:solidFill>
                <a:effectLst/>
                <a:latin typeface="+mn-lt"/>
                <a:ea typeface="+mn-ea"/>
                <a:cs typeface="+mn-cs"/>
              </a:rPr>
              <a:t>||22 =(</a:t>
            </a:r>
            <a:r>
              <a:rPr lang="en-US" sz="1200" b="1" i="0" u="none" strike="noStrike" kern="1200">
                <a:solidFill>
                  <a:schemeClr val="tx1"/>
                </a:solidFill>
                <a:effectLst/>
                <a:latin typeface="+mn-lt"/>
                <a:ea typeface="+mn-ea"/>
                <a:cs typeface="+mn-cs"/>
              </a:rPr>
              <a:t>𝐱</a:t>
            </a:r>
            <a:r>
              <a:rPr lang="en-US" sz="1200" b="0" i="0" u="none" strike="noStrike" kern="1200">
                <a:solidFill>
                  <a:schemeClr val="tx1"/>
                </a:solidFill>
                <a:effectLst/>
                <a:latin typeface="+mn-lt"/>
                <a:ea typeface="+mn-ea"/>
                <a:cs typeface="+mn-cs"/>
              </a:rPr>
              <a:t>−</a:t>
            </a:r>
            <a:r>
              <a:rPr lang="en-US" sz="1200" b="1" i="0" u="none" strike="noStrike" kern="1200">
                <a:solidFill>
                  <a:schemeClr val="tx1"/>
                </a:solidFill>
                <a:effectLst/>
                <a:latin typeface="+mn-lt"/>
                <a:ea typeface="+mn-ea"/>
                <a:cs typeface="+mn-cs"/>
              </a:rPr>
              <a:t>𝐲</a:t>
            </a:r>
            <a:r>
              <a:rPr lang="en-US" sz="1200" b="0" i="0" u="none" strike="noStrike" kern="1200">
                <a:solidFill>
                  <a:schemeClr val="tx1"/>
                </a:solidFill>
                <a:effectLst/>
                <a:latin typeface="+mn-lt"/>
                <a:ea typeface="+mn-ea"/>
                <a:cs typeface="+mn-cs"/>
              </a:rPr>
              <a:t>)⊤(</a:t>
            </a:r>
            <a:r>
              <a:rPr lang="en-US" sz="1200" b="1" i="0" u="none" strike="noStrike" kern="1200">
                <a:solidFill>
                  <a:schemeClr val="tx1"/>
                </a:solidFill>
                <a:effectLst/>
                <a:latin typeface="+mn-lt"/>
                <a:ea typeface="+mn-ea"/>
                <a:cs typeface="+mn-cs"/>
              </a:rPr>
              <a:t>𝐱</a:t>
            </a:r>
            <a:r>
              <a:rPr lang="en-US" sz="1200" b="0" i="0" u="none" strike="noStrike" kern="1200">
                <a:solidFill>
                  <a:schemeClr val="tx1"/>
                </a:solidFill>
                <a:effectLst/>
                <a:latin typeface="+mn-lt"/>
                <a:ea typeface="+mn-ea"/>
                <a:cs typeface="+mn-cs"/>
              </a:rPr>
              <a:t>−</a:t>
            </a:r>
            <a:r>
              <a:rPr lang="en-US" sz="1200" b="1" i="0" u="none" strike="noStrike" kern="1200">
                <a:solidFill>
                  <a:schemeClr val="tx1"/>
                </a:solidFill>
                <a:effectLst/>
                <a:latin typeface="+mn-lt"/>
                <a:ea typeface="+mn-ea"/>
                <a:cs typeface="+mn-cs"/>
              </a:rPr>
              <a:t>𝐲</a:t>
            </a:r>
            <a:r>
              <a:rPr lang="en-US" sz="1200" b="0" i="0" u="none" strike="noStrike" kern="1200">
                <a:solidFill>
                  <a:schemeClr val="tx1"/>
                </a:solidFill>
                <a:effectLst/>
                <a:latin typeface="+mn-lt"/>
                <a:ea typeface="+mn-ea"/>
                <a:cs typeface="+mn-cs"/>
              </a:rPr>
              <a:t>)</a:t>
            </a:r>
            <a:endParaRPr lang="en-US" sz="1200" b="0" i="0" u="none" strike="noStrike" kern="1200">
              <a:solidFill>
                <a:schemeClr val="tx1"/>
              </a:solidFill>
              <a:effectLst/>
              <a:latin typeface="+mn-lt"/>
              <a:cs typeface="Calibri"/>
            </a:endParaRPr>
          </a:p>
          <a:p>
            <a:r>
              <a:rPr lang="en-US" sz="1200" b="0" i="0" u="none" strike="noStrike" kern="1200">
                <a:solidFill>
                  <a:schemeClr val="tx1"/>
                </a:solidFill>
                <a:effectLst/>
                <a:latin typeface="+mn-lt"/>
                <a:ea typeface="+mn-ea"/>
                <a:cs typeface="+mn-cs"/>
              </a:rPr>
              <a:t>=</a:t>
            </a:r>
            <a:r>
              <a:rPr lang="en-US" sz="1200" b="1" i="0" u="none" strike="noStrike" kern="1200">
                <a:solidFill>
                  <a:schemeClr val="tx1"/>
                </a:solidFill>
                <a:effectLst/>
                <a:latin typeface="+mn-lt"/>
                <a:ea typeface="+mn-ea"/>
                <a:cs typeface="+mn-cs"/>
              </a:rPr>
              <a:t>𝐱</a:t>
            </a:r>
            <a:r>
              <a:rPr lang="en-US" sz="1200" b="0" i="0" u="none" strike="noStrike" kern="1200">
                <a:solidFill>
                  <a:schemeClr val="tx1"/>
                </a:solidFill>
                <a:effectLst/>
                <a:latin typeface="+mn-lt"/>
                <a:ea typeface="+mn-ea"/>
                <a:cs typeface="+mn-cs"/>
              </a:rPr>
              <a:t>⊤</a:t>
            </a:r>
            <a:r>
              <a:rPr lang="en-US" sz="1200" b="1" i="0" u="none" strike="noStrike" kern="1200">
                <a:solidFill>
                  <a:schemeClr val="tx1"/>
                </a:solidFill>
                <a:effectLst/>
                <a:latin typeface="+mn-lt"/>
                <a:ea typeface="+mn-ea"/>
                <a:cs typeface="+mn-cs"/>
              </a:rPr>
              <a:t>𝐱</a:t>
            </a:r>
            <a:r>
              <a:rPr lang="en-US" sz="1200" b="0" i="0" u="none" strike="noStrike" kern="1200">
                <a:solidFill>
                  <a:schemeClr val="tx1"/>
                </a:solidFill>
                <a:effectLst/>
                <a:latin typeface="+mn-lt"/>
                <a:ea typeface="+mn-ea"/>
                <a:cs typeface="+mn-cs"/>
              </a:rPr>
              <a:t>−2</a:t>
            </a:r>
            <a:r>
              <a:rPr lang="en-US" sz="1200" b="1" i="0" u="none" strike="noStrike" kern="1200">
                <a:solidFill>
                  <a:schemeClr val="tx1"/>
                </a:solidFill>
                <a:effectLst/>
                <a:latin typeface="+mn-lt"/>
                <a:ea typeface="+mn-ea"/>
                <a:cs typeface="+mn-cs"/>
              </a:rPr>
              <a:t>𝐱</a:t>
            </a:r>
            <a:r>
              <a:rPr lang="en-US" sz="1200" b="0" i="0" u="none" strike="noStrike" kern="1200">
                <a:solidFill>
                  <a:schemeClr val="tx1"/>
                </a:solidFill>
                <a:effectLst/>
                <a:latin typeface="+mn-lt"/>
                <a:ea typeface="+mn-ea"/>
                <a:cs typeface="+mn-cs"/>
              </a:rPr>
              <a:t>⊤</a:t>
            </a:r>
            <a:r>
              <a:rPr lang="en-US" sz="1200" b="1" i="0" u="none" strike="noStrike" kern="1200">
                <a:solidFill>
                  <a:schemeClr val="tx1"/>
                </a:solidFill>
                <a:effectLst/>
                <a:latin typeface="+mn-lt"/>
                <a:ea typeface="+mn-ea"/>
                <a:cs typeface="+mn-cs"/>
              </a:rPr>
              <a:t>𝐲</a:t>
            </a:r>
            <a:r>
              <a:rPr lang="en-US" sz="1200" b="0" i="0" u="none" strike="noStrike" kern="1200">
                <a:solidFill>
                  <a:schemeClr val="tx1"/>
                </a:solidFill>
                <a:effectLst/>
                <a:latin typeface="+mn-lt"/>
                <a:ea typeface="+mn-ea"/>
                <a:cs typeface="+mn-cs"/>
              </a:rPr>
              <a:t>+</a:t>
            </a:r>
            <a:r>
              <a:rPr lang="en-US" sz="1200" b="1" i="0" u="none" strike="noStrike" kern="1200">
                <a:solidFill>
                  <a:schemeClr val="tx1"/>
                </a:solidFill>
                <a:effectLst/>
                <a:latin typeface="+mn-lt"/>
                <a:ea typeface="+mn-ea"/>
                <a:cs typeface="+mn-cs"/>
              </a:rPr>
              <a:t>𝐲</a:t>
            </a:r>
            <a:r>
              <a:rPr lang="en-US" sz="1200" b="0" i="0" u="none" strike="noStrike" kern="1200">
                <a:solidFill>
                  <a:schemeClr val="tx1"/>
                </a:solidFill>
                <a:effectLst/>
                <a:latin typeface="+mn-lt"/>
                <a:ea typeface="+mn-ea"/>
                <a:cs typeface="+mn-cs"/>
              </a:rPr>
              <a:t>⊤</a:t>
            </a:r>
            <a:r>
              <a:rPr lang="en-US" sz="1200" b="1" i="0" u="none" strike="noStrike" kern="1200">
                <a:solidFill>
                  <a:schemeClr val="tx1"/>
                </a:solidFill>
                <a:effectLst/>
                <a:latin typeface="+mn-lt"/>
                <a:ea typeface="+mn-ea"/>
                <a:cs typeface="+mn-cs"/>
              </a:rPr>
              <a:t>𝐲</a:t>
            </a:r>
            <a:endParaRPr lang="en-US" sz="1200" b="1" i="0" u="none" strike="noStrike" kern="1200">
              <a:solidFill>
                <a:schemeClr val="tx1"/>
              </a:solidFill>
              <a:effectLst/>
              <a:latin typeface="+mn-lt"/>
              <a:cs typeface="Calibri"/>
            </a:endParaRPr>
          </a:p>
          <a:p>
            <a:r>
              <a:rPr lang="en-US" sz="1200" b="0" i="0" u="none" strike="noStrike" kern="1200">
                <a:solidFill>
                  <a:schemeClr val="tx1"/>
                </a:solidFill>
                <a:effectLst/>
                <a:latin typeface="+mn-lt"/>
                <a:ea typeface="+mn-ea"/>
                <a:cs typeface="+mn-cs"/>
              </a:rPr>
              <a:t>=2−2</a:t>
            </a:r>
            <a:r>
              <a:rPr lang="en-US" sz="1200" b="1" i="0" u="none" strike="noStrike" kern="1200">
                <a:solidFill>
                  <a:schemeClr val="tx1"/>
                </a:solidFill>
                <a:effectLst/>
                <a:latin typeface="+mn-lt"/>
                <a:ea typeface="+mn-ea"/>
                <a:cs typeface="+mn-cs"/>
              </a:rPr>
              <a:t>𝐱</a:t>
            </a:r>
            <a:r>
              <a:rPr lang="en-US" sz="1200" b="0" i="0" u="none" strike="noStrike" kern="1200">
                <a:solidFill>
                  <a:schemeClr val="tx1"/>
                </a:solidFill>
                <a:effectLst/>
                <a:latin typeface="+mn-lt"/>
                <a:ea typeface="+mn-ea"/>
                <a:cs typeface="+mn-cs"/>
              </a:rPr>
              <a:t>⊤</a:t>
            </a:r>
            <a:r>
              <a:rPr lang="en-US" sz="1200" b="1" i="0" u="none" strike="noStrike" kern="1200">
                <a:solidFill>
                  <a:schemeClr val="tx1"/>
                </a:solidFill>
                <a:effectLst/>
                <a:latin typeface="+mn-lt"/>
                <a:ea typeface="+mn-ea"/>
                <a:cs typeface="+mn-cs"/>
              </a:rPr>
              <a:t>𝐲</a:t>
            </a:r>
            <a:endParaRPr lang="en-US" sz="1200" b="1" i="0" u="none" strike="noStrike" kern="1200">
              <a:solidFill>
                <a:schemeClr val="tx1"/>
              </a:solidFill>
              <a:effectLst/>
              <a:latin typeface="+mn-lt"/>
              <a:cs typeface="Calibri"/>
            </a:endParaRPr>
          </a:p>
          <a:p>
            <a:r>
              <a:rPr lang="en-US" sz="1200" b="0" i="0" u="none" strike="noStrike" kern="1200">
                <a:solidFill>
                  <a:schemeClr val="tx1"/>
                </a:solidFill>
                <a:effectLst/>
                <a:latin typeface="+mn-lt"/>
                <a:ea typeface="+mn-ea"/>
                <a:cs typeface="+mn-cs"/>
              </a:rPr>
              <a:t>=2−2cos∠(</a:t>
            </a:r>
            <a:r>
              <a:rPr lang="en-US" sz="1200" b="1" i="0" u="none" strike="noStrike" kern="1200">
                <a:solidFill>
                  <a:schemeClr val="tx1"/>
                </a:solidFill>
                <a:effectLst/>
                <a:latin typeface="+mn-lt"/>
                <a:ea typeface="+mn-ea"/>
                <a:cs typeface="+mn-cs"/>
              </a:rPr>
              <a:t>𝐱</a:t>
            </a:r>
            <a:r>
              <a:rPr lang="en-US" sz="1200" b="0" i="0" u="none" strike="noStrike" kern="1200">
                <a:solidFill>
                  <a:schemeClr val="tx1"/>
                </a:solidFill>
                <a:effectLst/>
                <a:latin typeface="+mn-lt"/>
                <a:ea typeface="+mn-ea"/>
                <a:cs typeface="+mn-cs"/>
              </a:rPr>
              <a:t>,</a:t>
            </a:r>
            <a:r>
              <a:rPr lang="en-US" sz="1200" b="1" i="0" u="none" strike="noStrike" kern="1200">
                <a:solidFill>
                  <a:schemeClr val="tx1"/>
                </a:solidFill>
                <a:effectLst/>
                <a:latin typeface="+mn-lt"/>
                <a:ea typeface="+mn-ea"/>
                <a:cs typeface="+mn-cs"/>
              </a:rPr>
              <a:t>𝐲</a:t>
            </a:r>
            <a:r>
              <a:rPr lang="en-US" sz="1200" b="0" i="0" u="none" strike="noStrike" kern="1200">
                <a:solidFill>
                  <a:schemeClr val="tx1"/>
                </a:solidFill>
                <a:effectLst/>
                <a:latin typeface="+mn-lt"/>
                <a:ea typeface="+mn-ea"/>
                <a:cs typeface="+mn-cs"/>
              </a:rPr>
              <a:t>)</a:t>
            </a:r>
            <a:endParaRPr lang="en-US" sz="1200" b="0" i="0" u="none" strike="noStrike" kern="1200">
              <a:solidFill>
                <a:schemeClr val="tx1"/>
              </a:solidFill>
              <a:effectLst/>
              <a:latin typeface="+mn-lt"/>
              <a:cs typeface="Calibri"/>
            </a:endParaRP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=2-2(-1) --- minimum of cos is -1</a:t>
            </a:r>
            <a:endParaRPr lang="en-US" sz="1200" b="0" i="0" u="none" strike="noStrike" kern="1200">
              <a:solidFill>
                <a:schemeClr val="tx1"/>
              </a:solidFill>
              <a:effectLst/>
              <a:latin typeface="+mn-lt"/>
              <a:cs typeface="Calibri"/>
            </a:endParaRPr>
          </a:p>
          <a:p>
            <a:r>
              <a:rPr lang="en-US" sz="1200" b="0" i="0" u="none" strike="noStrike" kern="1200">
                <a:solidFill>
                  <a:schemeClr val="tx1"/>
                </a:solidFill>
                <a:effectLst/>
                <a:latin typeface="+mn-lt"/>
                <a:ea typeface="+mn-ea"/>
                <a:cs typeface="+mn-cs"/>
              </a:rPr>
              <a:t>= 4</a:t>
            </a:r>
            <a:endParaRPr lang="en-US" sz="1200" b="0" i="0" u="none" strike="noStrike" kern="1200">
              <a:solidFill>
                <a:schemeClr val="tx1"/>
              </a:solidFill>
              <a:effectLst/>
              <a:latin typeface="+mn-lt"/>
              <a:cs typeface="Calibri"/>
            </a:endParaRPr>
          </a:p>
          <a:p>
            <a:r>
              <a:rPr lang="en-US" sz="1200" b="0" i="0" u="none" strike="noStrike" kern="1200">
                <a:solidFill>
                  <a:schemeClr val="tx1"/>
                </a:solidFill>
                <a:effectLst/>
                <a:latin typeface="+mn-lt"/>
                <a:ea typeface="+mn-ea"/>
                <a:cs typeface="+mn-cs"/>
              </a:rPr>
              <a:t>Taking square room of both sides,</a:t>
            </a:r>
            <a:endParaRPr lang="en-US" sz="1200" b="0" i="0" u="none" strike="noStrike" kern="1200">
              <a:solidFill>
                <a:schemeClr val="tx1"/>
              </a:solidFill>
              <a:effectLst/>
              <a:latin typeface="+mn-lt"/>
              <a:cs typeface="Calibri"/>
            </a:endParaRPr>
          </a:p>
          <a:p>
            <a:r>
              <a:rPr lang="en-US" sz="1200" b="0" i="0" u="none" strike="noStrike" kern="1200">
                <a:solidFill>
                  <a:schemeClr val="tx1"/>
                </a:solidFill>
                <a:effectLst/>
                <a:latin typeface="+mn-lt"/>
                <a:ea typeface="+mn-ea"/>
                <a:cs typeface="+mn-cs"/>
              </a:rPr>
              <a:t>||</a:t>
            </a:r>
            <a:r>
              <a:rPr lang="en-US" sz="1200" b="1" i="0" u="none" strike="noStrike" kern="1200">
                <a:solidFill>
                  <a:schemeClr val="tx1"/>
                </a:solidFill>
                <a:effectLst/>
                <a:latin typeface="+mn-lt"/>
                <a:ea typeface="+mn-ea"/>
                <a:cs typeface="+mn-cs"/>
              </a:rPr>
              <a:t>𝐱</a:t>
            </a:r>
            <a:r>
              <a:rPr lang="en-US" sz="1200" b="0" i="0" u="none" strike="noStrike" kern="1200">
                <a:solidFill>
                  <a:schemeClr val="tx1"/>
                </a:solidFill>
                <a:effectLst/>
                <a:latin typeface="+mn-lt"/>
                <a:ea typeface="+mn-ea"/>
                <a:cs typeface="+mn-cs"/>
              </a:rPr>
              <a:t>−</a:t>
            </a:r>
            <a:r>
              <a:rPr lang="en-US" sz="1200" b="1" i="0" u="none" strike="noStrike" kern="1200">
                <a:solidFill>
                  <a:schemeClr val="tx1"/>
                </a:solidFill>
                <a:effectLst/>
                <a:latin typeface="+mn-lt"/>
                <a:ea typeface="+mn-ea"/>
                <a:cs typeface="+mn-cs"/>
              </a:rPr>
              <a:t>𝐲</a:t>
            </a:r>
            <a:r>
              <a:rPr lang="en-US" sz="1200" b="0" i="0" u="none" strike="noStrike" kern="1200">
                <a:solidFill>
                  <a:schemeClr val="tx1"/>
                </a:solidFill>
                <a:effectLst/>
                <a:latin typeface="+mn-lt"/>
                <a:ea typeface="+mn-ea"/>
                <a:cs typeface="+mn-cs"/>
              </a:rPr>
              <a:t>||2 = 2 (max value)</a:t>
            </a:r>
            <a:endParaRPr lang="en-US" sz="1200" b="0" i="0" u="none" strike="noStrike" kern="1200">
              <a:solidFill>
                <a:schemeClr val="tx1"/>
              </a:solidFill>
              <a:effectLst/>
              <a:latin typeface="+mn-lt"/>
              <a:cs typeface="Calibri"/>
            </a:endParaRPr>
          </a:p>
          <a:p>
            <a:endParaRPr lang="en-US" sz="1200" b="0" i="0" u="none" strike="noStrike" kern="1200">
              <a:solidFill>
                <a:schemeClr val="tx1"/>
              </a:solidFill>
              <a:effectLst/>
              <a:latin typeface="+mn-lt"/>
              <a:ea typeface="+mn-ea"/>
              <a:cs typeface="+mn-cs"/>
            </a:endParaRPr>
          </a:p>
          <a:p>
            <a:r>
              <a:rPr lang="en-US" sz="1200" b="0" i="0" u="none" strike="noStrike" kern="1200">
                <a:solidFill>
                  <a:schemeClr val="tx1"/>
                </a:solidFill>
                <a:effectLst/>
                <a:latin typeface="+mn-lt"/>
                <a:ea typeface="+mn-ea"/>
                <a:cs typeface="+mn-cs"/>
              </a:rPr>
              <a:t>Min calculation:</a:t>
            </a:r>
            <a:endParaRPr lang="en-US" sz="1200" b="0" i="0" u="none" strike="noStrike" kern="1200">
              <a:solidFill>
                <a:schemeClr val="tx1"/>
              </a:solidFill>
              <a:effectLst/>
              <a:latin typeface="+mn-lt"/>
              <a:cs typeface="Calibri"/>
            </a:endParaRPr>
          </a:p>
          <a:p>
            <a:r>
              <a:rPr lang="en-US" sz="1200" b="0" i="0" u="none" strike="noStrike" kern="1200">
                <a:solidFill>
                  <a:schemeClr val="tx1"/>
                </a:solidFill>
                <a:effectLst/>
                <a:latin typeface="+mn-lt"/>
                <a:ea typeface="+mn-ea"/>
                <a:cs typeface="+mn-cs"/>
              </a:rPr>
              <a:t>= 2-2(1) --- max of cos is 1</a:t>
            </a:r>
            <a:endParaRPr lang="en-US" sz="1200" b="0" i="0" u="none" strike="noStrike" kern="1200">
              <a:solidFill>
                <a:schemeClr val="tx1"/>
              </a:solidFill>
              <a:effectLst/>
              <a:latin typeface="+mn-lt"/>
              <a:cs typeface="Calibri"/>
            </a:endParaRPr>
          </a:p>
          <a:p>
            <a:r>
              <a:rPr lang="en-US" sz="1200" b="0" i="0" u="none" strike="noStrike" kern="1200">
                <a:solidFill>
                  <a:schemeClr val="tx1"/>
                </a:solidFill>
                <a:effectLst/>
                <a:latin typeface="+mn-lt"/>
                <a:ea typeface="+mn-ea"/>
                <a:cs typeface="+mn-cs"/>
              </a:rPr>
              <a:t>= 0 (min value)</a:t>
            </a:r>
            <a:endParaRPr lang="en-US" sz="1200" b="0" i="0" u="none" strike="noStrike" kern="1200">
              <a:solidFill>
                <a:schemeClr val="tx1"/>
              </a:solidFill>
              <a:effectLst/>
              <a:latin typeface="+mn-lt"/>
              <a:cs typeface="Calibri"/>
            </a:endParaRPr>
          </a:p>
          <a:p>
            <a:endParaRPr lang="en-US" sz="1200" b="0" i="0" u="none" strike="noStrike" kern="1200">
              <a:solidFill>
                <a:schemeClr val="tx1"/>
              </a:solidFill>
              <a:effectLst/>
              <a:latin typeface="+mn-lt"/>
              <a:ea typeface="+mn-ea"/>
              <a:cs typeface="+mn-cs"/>
            </a:endParaRPr>
          </a:p>
          <a:p>
            <a:endParaRPr lang="en-US" sz="1200" b="0" i="0" u="none" strike="noStrike" kern="1200">
              <a:solidFill>
                <a:schemeClr val="tx1"/>
              </a:solidFill>
              <a:effectLst/>
              <a:latin typeface="+mn-lt"/>
              <a:ea typeface="+mn-ea"/>
              <a:cs typeface="+mn-cs"/>
            </a:endParaRPr>
          </a:p>
          <a:p>
            <a:endParaRPr lang="en-US">
              <a:solidFill>
                <a:srgbClr val="FF0000"/>
              </a:solidFill>
            </a:endParaRPr>
          </a:p>
          <a:p>
            <a:endParaRPr lang="en-US">
              <a:solidFill>
                <a:srgbClr val="FF0000"/>
              </a:solidFill>
            </a:endParaRPr>
          </a:p>
          <a:p>
            <a:r>
              <a:rPr lang="en-US">
                <a:solidFill>
                  <a:srgbClr val="FF0000"/>
                </a:solidFill>
              </a:rPr>
              <a:t>We are taking normalized </a:t>
            </a:r>
            <a:endParaRPr lang="en-US">
              <a:solidFill>
                <a:srgbClr val="FF0000"/>
              </a:solidFill>
              <a:cs typeface="Calibri"/>
            </a:endParaRPr>
          </a:p>
        </p:txBody>
      </p:sp>
      <p:sp>
        <p:nvSpPr>
          <p:cNvPr id="4" name="Slide Number Placeholder 3"/>
          <p:cNvSpPr>
            <a:spLocks noGrp="1"/>
          </p:cNvSpPr>
          <p:nvPr>
            <p:ph type="sldNum" sz="quarter" idx="5"/>
          </p:nvPr>
        </p:nvSpPr>
        <p:spPr/>
        <p:txBody>
          <a:bodyPr/>
          <a:lstStyle/>
          <a:p>
            <a:fld id="{0908D4EA-6BE2-884D-9B0B-351BF1A1FD6A}" type="slidenum">
              <a:rPr lang="en-US" smtClean="0"/>
              <a:t>24</a:t>
            </a:fld>
            <a:endParaRPr lang="en-US"/>
          </a:p>
        </p:txBody>
      </p:sp>
    </p:spTree>
    <p:extLst>
      <p:ext uri="{BB962C8B-B14F-4D97-AF65-F5344CB8AC3E}">
        <p14:creationId xmlns:p14="http://schemas.microsoft.com/office/powerpoint/2010/main" val="13660334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0908D4EA-6BE2-884D-9B0B-351BF1A1FD6A}" type="slidenum">
              <a:rPr lang="en-US" smtClean="0"/>
              <a:t>25</a:t>
            </a:fld>
            <a:endParaRPr lang="en-US"/>
          </a:p>
        </p:txBody>
      </p:sp>
    </p:spTree>
    <p:extLst>
      <p:ext uri="{BB962C8B-B14F-4D97-AF65-F5344CB8AC3E}">
        <p14:creationId xmlns:p14="http://schemas.microsoft.com/office/powerpoint/2010/main" val="3784801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Ranking accuracy is calculated as: ds &lt; dc &lt; </a:t>
            </a:r>
            <a:r>
              <a:rPr lang="en-US" err="1"/>
              <a:t>dn</a:t>
            </a:r>
          </a:p>
          <a:p>
            <a:pPr>
              <a:defRPr/>
            </a:pPr>
            <a:endParaRPr lang="en-US">
              <a:cs typeface="Calibri"/>
            </a:endParaRPr>
          </a:p>
          <a:p>
            <a:pPr>
              <a:defRPr/>
            </a:pPr>
            <a:r>
              <a:rPr lang="en-US">
                <a:cs typeface="Calibri"/>
              </a:rPr>
              <a:t>Future work:</a:t>
            </a:r>
          </a:p>
          <a:p>
            <a:pPr>
              <a:defRPr/>
            </a:pPr>
            <a:r>
              <a:rPr lang="en-US">
                <a:cs typeface="Calibri"/>
              </a:rPr>
              <a:t>Compare vs triplet similarity network</a:t>
            </a:r>
          </a:p>
          <a:p>
            <a:pPr>
              <a:defRPr/>
            </a:pPr>
            <a:endParaRPr lang="en-US">
              <a:cs typeface="Calibri"/>
            </a:endParaRPr>
          </a:p>
        </p:txBody>
      </p:sp>
      <p:sp>
        <p:nvSpPr>
          <p:cNvPr id="4" name="Slide Number Placeholder 3"/>
          <p:cNvSpPr>
            <a:spLocks noGrp="1"/>
          </p:cNvSpPr>
          <p:nvPr>
            <p:ph type="sldNum" sz="quarter" idx="5"/>
          </p:nvPr>
        </p:nvSpPr>
        <p:spPr/>
        <p:txBody>
          <a:bodyPr/>
          <a:lstStyle/>
          <a:p>
            <a:fld id="{0908D4EA-6BE2-884D-9B0B-351BF1A1FD6A}" type="slidenum">
              <a:rPr lang="en-US" smtClean="0"/>
              <a:t>26</a:t>
            </a:fld>
            <a:endParaRPr lang="en-US"/>
          </a:p>
        </p:txBody>
      </p:sp>
    </p:spTree>
    <p:extLst>
      <p:ext uri="{BB962C8B-B14F-4D97-AF65-F5344CB8AC3E}">
        <p14:creationId xmlns:p14="http://schemas.microsoft.com/office/powerpoint/2010/main" val="1110016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enable users discover relevant items ,we need to understand relationship between items first. </a:t>
            </a:r>
            <a:r>
              <a:rPr lang="en-US" sz="1200" kern="1200">
                <a:solidFill>
                  <a:schemeClr val="tx1"/>
                </a:solidFill>
                <a:effectLst/>
                <a:latin typeface="+mn-lt"/>
                <a:ea typeface="+mn-ea"/>
                <a:cs typeface="+mn-cs"/>
              </a:rPr>
              <a:t>when a</a:t>
            </a:r>
          </a:p>
          <a:p>
            <a:r>
              <a:rPr lang="en-US" sz="1200" kern="1200">
                <a:solidFill>
                  <a:schemeClr val="tx1"/>
                </a:solidFill>
                <a:effectLst/>
                <a:latin typeface="+mn-lt"/>
                <a:ea typeface="+mn-ea"/>
                <a:cs typeface="+mn-cs"/>
              </a:rPr>
              <a:t>customer wishes to purchase a TV, (s)he often would be interested</a:t>
            </a:r>
          </a:p>
          <a:p>
            <a:r>
              <a:rPr lang="en-US" sz="1200" kern="1200">
                <a:solidFill>
                  <a:schemeClr val="tx1"/>
                </a:solidFill>
                <a:effectLst/>
                <a:latin typeface="+mn-lt"/>
                <a:ea typeface="+mn-ea"/>
                <a:cs typeface="+mn-cs"/>
              </a:rPr>
              <a:t>in first exploring options for TVs, before deciding upon which TV</a:t>
            </a:r>
          </a:p>
          <a:p>
            <a:r>
              <a:rPr lang="en-US" sz="1200" kern="1200">
                <a:solidFill>
                  <a:schemeClr val="tx1"/>
                </a:solidFill>
                <a:effectLst/>
                <a:latin typeface="+mn-lt"/>
                <a:ea typeface="+mn-ea"/>
                <a:cs typeface="+mn-cs"/>
              </a:rPr>
              <a:t>to purchase. It’s useful to show similar TVs during this phase. </a:t>
            </a: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Once (s)he has purchased the TV, additional product</a:t>
            </a:r>
          </a:p>
          <a:p>
            <a:r>
              <a:rPr lang="en-US" sz="1200" kern="1200">
                <a:solidFill>
                  <a:schemeClr val="tx1"/>
                </a:solidFill>
                <a:effectLst/>
                <a:latin typeface="+mn-lt"/>
                <a:ea typeface="+mn-ea"/>
                <a:cs typeface="+mn-cs"/>
              </a:rPr>
              <a:t>suggestions for tv stand or </a:t>
            </a:r>
            <a:r>
              <a:rPr lang="en-US" sz="1200" kern="1200" err="1">
                <a:solidFill>
                  <a:schemeClr val="tx1"/>
                </a:solidFill>
                <a:effectLst/>
                <a:latin typeface="+mn-lt"/>
                <a:ea typeface="+mn-ea"/>
                <a:cs typeface="+mn-cs"/>
              </a:rPr>
              <a:t>hdmi</a:t>
            </a:r>
            <a:r>
              <a:rPr lang="en-US" sz="1200" kern="1200">
                <a:solidFill>
                  <a:schemeClr val="tx1"/>
                </a:solidFill>
                <a:effectLst/>
                <a:latin typeface="+mn-lt"/>
                <a:ea typeface="+mn-ea"/>
                <a:cs typeface="+mn-cs"/>
              </a:rPr>
              <a:t> cable can be helpful</a:t>
            </a:r>
          </a:p>
          <a:p>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0908D4EA-6BE2-884D-9B0B-351BF1A1FD6A}" type="slidenum">
              <a:rPr lang="en-US" smtClean="0"/>
              <a:t>3</a:t>
            </a:fld>
            <a:endParaRPr lang="en-US"/>
          </a:p>
        </p:txBody>
      </p:sp>
    </p:spTree>
    <p:extLst>
      <p:ext uri="{BB962C8B-B14F-4D97-AF65-F5344CB8AC3E}">
        <p14:creationId xmlns:p14="http://schemas.microsoft.com/office/powerpoint/2010/main" val="37410850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FF0000"/>
                </a:solidFill>
                <a:cs typeface="Calibri"/>
              </a:rPr>
              <a:t>Work in Progress – experiments, evaluation</a:t>
            </a:r>
            <a:endParaRPr lang="en-US">
              <a:solidFill>
                <a:srgbClr val="FF0000"/>
              </a:solidFill>
            </a:endParaRPr>
          </a:p>
          <a:p>
            <a:r>
              <a:rPr lang="en-US">
                <a:solidFill>
                  <a:srgbClr val="FF0000"/>
                </a:solidFill>
                <a:cs typeface="Calibri"/>
              </a:rPr>
              <a:t>Label generation scheme left a lot to be desired – human eval still found a lot of similarity labels in complementary or noise.</a:t>
            </a:r>
          </a:p>
          <a:p>
            <a:r>
              <a:rPr lang="en-US">
                <a:solidFill>
                  <a:srgbClr val="FF0000"/>
                </a:solidFill>
              </a:rPr>
              <a:t>Clustering – further analysis on similarity, complementary embeddings</a:t>
            </a:r>
            <a:endParaRPr lang="en-US">
              <a:solidFill>
                <a:srgbClr val="000000"/>
              </a:solidFill>
              <a:cs typeface="Calibri"/>
            </a:endParaRPr>
          </a:p>
          <a:p>
            <a:r>
              <a:rPr lang="en-US" err="1">
                <a:solidFill>
                  <a:srgbClr val="FF0000"/>
                </a:solidFill>
                <a:cs typeface="Calibri"/>
              </a:rPr>
              <a:t>Assymetry</a:t>
            </a:r>
            <a:r>
              <a:rPr lang="en-US">
                <a:solidFill>
                  <a:srgbClr val="FF0000"/>
                </a:solidFill>
                <a:cs typeface="Calibri"/>
              </a:rPr>
              <a:t> -&gt; Shoes + Socks. Socks ( no shoes )</a:t>
            </a:r>
          </a:p>
          <a:p>
            <a:endParaRPr lang="en-US">
              <a:solidFill>
                <a:srgbClr val="FF0000"/>
              </a:solidFill>
              <a:cs typeface="Calibri"/>
            </a:endParaRPr>
          </a:p>
        </p:txBody>
      </p:sp>
      <p:sp>
        <p:nvSpPr>
          <p:cNvPr id="4" name="Slide Number Placeholder 3"/>
          <p:cNvSpPr>
            <a:spLocks noGrp="1"/>
          </p:cNvSpPr>
          <p:nvPr>
            <p:ph type="sldNum" sz="quarter" idx="5"/>
          </p:nvPr>
        </p:nvSpPr>
        <p:spPr/>
        <p:txBody>
          <a:bodyPr/>
          <a:lstStyle/>
          <a:p>
            <a:fld id="{0908D4EA-6BE2-884D-9B0B-351BF1A1FD6A}" type="slidenum">
              <a:rPr lang="en-US" smtClean="0"/>
              <a:t>27</a:t>
            </a:fld>
            <a:endParaRPr lang="en-US"/>
          </a:p>
        </p:txBody>
      </p:sp>
    </p:spTree>
    <p:extLst>
      <p:ext uri="{BB962C8B-B14F-4D97-AF65-F5344CB8AC3E}">
        <p14:creationId xmlns:p14="http://schemas.microsoft.com/office/powerpoint/2010/main" val="25565284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FAISS, annoy, </a:t>
            </a:r>
            <a:r>
              <a:rPr lang="en-US" err="1">
                <a:cs typeface="Calibri"/>
              </a:rPr>
              <a:t>nmslib</a:t>
            </a:r>
          </a:p>
          <a:p>
            <a:endParaRPr lang="en-US">
              <a:cs typeface="Calibri"/>
            </a:endParaRPr>
          </a:p>
          <a:p>
            <a:r>
              <a:rPr lang="en-US">
                <a:cs typeface="Calibri"/>
              </a:rPr>
              <a:t>To return top k complementary, we </a:t>
            </a:r>
          </a:p>
        </p:txBody>
      </p:sp>
      <p:sp>
        <p:nvSpPr>
          <p:cNvPr id="4" name="Slide Number Placeholder 3"/>
          <p:cNvSpPr>
            <a:spLocks noGrp="1"/>
          </p:cNvSpPr>
          <p:nvPr>
            <p:ph type="sldNum" sz="quarter" idx="5"/>
          </p:nvPr>
        </p:nvSpPr>
        <p:spPr/>
        <p:txBody>
          <a:bodyPr/>
          <a:lstStyle/>
          <a:p>
            <a:fld id="{0908D4EA-6BE2-884D-9B0B-351BF1A1FD6A}" type="slidenum">
              <a:rPr lang="en-US" smtClean="0"/>
              <a:t>30</a:t>
            </a:fld>
            <a:endParaRPr lang="en-US"/>
          </a:p>
        </p:txBody>
      </p:sp>
    </p:spTree>
    <p:extLst>
      <p:ext uri="{BB962C8B-B14F-4D97-AF65-F5344CB8AC3E}">
        <p14:creationId xmlns:p14="http://schemas.microsoft.com/office/powerpoint/2010/main" val="25459086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FAISS, annoy, </a:t>
            </a:r>
            <a:r>
              <a:rPr lang="en-US" err="1">
                <a:cs typeface="Calibri"/>
              </a:rPr>
              <a:t>nmslib</a:t>
            </a:r>
            <a:endParaRPr lang="en-US">
              <a:cs typeface="Calibri"/>
            </a:endParaRPr>
          </a:p>
          <a:p>
            <a:endParaRPr lang="en-US">
              <a:cs typeface="Calibri"/>
            </a:endParaRPr>
          </a:p>
          <a:p>
            <a:r>
              <a:rPr lang="en-US">
                <a:cs typeface="Calibri"/>
              </a:rPr>
              <a:t>Note that step 2: can be sped up using individual indices per cluster or taxonomy PT</a:t>
            </a:r>
          </a:p>
          <a:p>
            <a:endParaRPr lang="en-US">
              <a:cs typeface="Calibri"/>
            </a:endParaRPr>
          </a:p>
        </p:txBody>
      </p:sp>
      <p:sp>
        <p:nvSpPr>
          <p:cNvPr id="4" name="Slide Number Placeholder 3"/>
          <p:cNvSpPr>
            <a:spLocks noGrp="1"/>
          </p:cNvSpPr>
          <p:nvPr>
            <p:ph type="sldNum" sz="quarter" idx="5"/>
          </p:nvPr>
        </p:nvSpPr>
        <p:spPr/>
        <p:txBody>
          <a:bodyPr/>
          <a:lstStyle/>
          <a:p>
            <a:fld id="{0908D4EA-6BE2-884D-9B0B-351BF1A1FD6A}" type="slidenum">
              <a:rPr lang="en-US" smtClean="0"/>
              <a:t>31</a:t>
            </a:fld>
            <a:endParaRPr lang="en-US"/>
          </a:p>
        </p:txBody>
      </p:sp>
    </p:spTree>
    <p:extLst>
      <p:ext uri="{BB962C8B-B14F-4D97-AF65-F5344CB8AC3E}">
        <p14:creationId xmlns:p14="http://schemas.microsoft.com/office/powerpoint/2010/main" val="736531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sz="1200" kern="1200">
                <a:solidFill>
                  <a:schemeClr val="tx1"/>
                </a:solidFill>
                <a:effectLst/>
                <a:latin typeface="+mn-lt"/>
                <a:ea typeface="+mn-ea"/>
                <a:cs typeface="+mn-cs"/>
              </a:rPr>
              <a:t>Co-purchase data is usually available for only a small percentage of items in an item catalog, e.g., Pareto principle Therefore, modeling approaches primarily relying upon customer interaction data (co-views, co-purchases), such as collaborative filtering, would not properly handle cold-start or low-engagement items.</a:t>
            </a:r>
          </a:p>
          <a:p>
            <a:r>
              <a:rPr lang="en-US" sz="1200" kern="1200">
                <a:solidFill>
                  <a:schemeClr val="tx1"/>
                </a:solidFill>
                <a:effectLst/>
                <a:latin typeface="+mn-lt"/>
                <a:ea typeface="+mn-ea"/>
                <a:cs typeface="+mn-cs"/>
              </a:rPr>
              <a:t>2. While learning functional complementary relations, one also needs to learn similarity, to be able to differentiate between complementary items and similar items. If a model is not able to differentiate between the two relations, spurious complementary recommendations can be surfaced. For example, given shoes as an anchor item, one can easily end up recommending different types of other shoes as complementary items, which is not ideal from a customer experience perspective.</a:t>
            </a:r>
          </a:p>
          <a:p>
            <a:r>
              <a:rPr lang="en-US" sz="1200" kern="1200">
                <a:solidFill>
                  <a:schemeClr val="tx1"/>
                </a:solidFill>
                <a:effectLst/>
                <a:latin typeface="+mn-lt"/>
                <a:ea typeface="+mn-ea"/>
                <a:cs typeface="+mn-cs"/>
              </a:rPr>
              <a:t>3. if a customer is shopping for a top, reminding customers about a set of jeans, belt, and scarf is more useful to the user than just recommending a set of complementary jeans</a:t>
            </a:r>
          </a:p>
          <a:p>
            <a:endParaRPr lang="en-US" sz="1200" kern="1200">
              <a:solidFill>
                <a:schemeClr val="tx1"/>
              </a:solidFill>
              <a:effectLst/>
              <a:latin typeface="+mn-lt"/>
              <a:ea typeface="+mn-ea"/>
              <a:cs typeface="+mn-cs"/>
            </a:endParaRPr>
          </a:p>
          <a:p>
            <a:pPr marL="228600" indent="-228600">
              <a:buAutoNum type="arabicPeriod"/>
            </a:pPr>
            <a:endParaRPr lang="en-US" sz="1200" kern="1200">
              <a:solidFill>
                <a:schemeClr val="tx1"/>
              </a:solidFill>
              <a:effectLst/>
              <a:latin typeface="+mn-lt"/>
              <a:ea typeface="+mn-ea"/>
              <a:cs typeface="+mn-cs"/>
            </a:endParaRPr>
          </a:p>
          <a:p>
            <a:pPr marL="228600" indent="-228600">
              <a:buAutoNum type="arabicPeriod"/>
            </a:pPr>
            <a:endParaRPr lang="en-US" sz="1200" kern="120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5"/>
          </p:nvPr>
        </p:nvSpPr>
        <p:spPr/>
        <p:txBody>
          <a:bodyPr/>
          <a:lstStyle/>
          <a:p>
            <a:fld id="{0908D4EA-6BE2-884D-9B0B-351BF1A1FD6A}" type="slidenum">
              <a:rPr lang="en-US" smtClean="0"/>
              <a:t>5</a:t>
            </a:fld>
            <a:endParaRPr lang="en-US"/>
          </a:p>
        </p:txBody>
      </p:sp>
    </p:spTree>
    <p:extLst>
      <p:ext uri="{BB962C8B-B14F-4D97-AF65-F5344CB8AC3E}">
        <p14:creationId xmlns:p14="http://schemas.microsoft.com/office/powerpoint/2010/main" val="2758662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NEED TO COMPARE AGAINST KDD15 AND ECCV18 papers, also the LVAE paper</a:t>
            </a:r>
          </a:p>
          <a:p>
            <a:r>
              <a:rPr lang="en-US">
                <a:cs typeface="Calibri"/>
              </a:rPr>
              <a:t>Find papers that do both "similar" and "complementary"</a:t>
            </a:r>
          </a:p>
          <a:p>
            <a:endParaRPr lang="en-US">
              <a:cs typeface="Calibri"/>
            </a:endParaRPr>
          </a:p>
          <a:p>
            <a:r>
              <a:rPr lang="en-US">
                <a:cs typeface="Calibri"/>
              </a:rPr>
              <a:t>Dual Embedding Approach</a:t>
            </a:r>
            <a:endParaRPr lang="en-US"/>
          </a:p>
          <a:p>
            <a:r>
              <a:rPr lang="en-US">
                <a:cs typeface="Calibri"/>
              </a:rPr>
              <a:t>Mostly for basket completion, not complementary</a:t>
            </a:r>
          </a:p>
        </p:txBody>
      </p:sp>
      <p:sp>
        <p:nvSpPr>
          <p:cNvPr id="4" name="Slide Number Placeholder 3"/>
          <p:cNvSpPr>
            <a:spLocks noGrp="1"/>
          </p:cNvSpPr>
          <p:nvPr>
            <p:ph type="sldNum" sz="quarter" idx="5"/>
          </p:nvPr>
        </p:nvSpPr>
        <p:spPr/>
        <p:txBody>
          <a:bodyPr/>
          <a:lstStyle/>
          <a:p>
            <a:fld id="{0908D4EA-6BE2-884D-9B0B-351BF1A1FD6A}" type="slidenum">
              <a:rPr lang="en-US" smtClean="0"/>
              <a:t>6</a:t>
            </a:fld>
            <a:endParaRPr lang="en-US"/>
          </a:p>
        </p:txBody>
      </p:sp>
    </p:spTree>
    <p:extLst>
      <p:ext uri="{BB962C8B-B14F-4D97-AF65-F5344CB8AC3E}">
        <p14:creationId xmlns:p14="http://schemas.microsoft.com/office/powerpoint/2010/main" val="3975502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cs typeface="Calibri"/>
                  </a:rPr>
                  <a:t>Recsys 18 – Zhang, </a:t>
                </a:r>
                <a:r>
                  <a:rPr lang="en-US" dirty="0" err="1">
                    <a:cs typeface="Calibri"/>
                  </a:rPr>
                  <a:t>Caverlee</a:t>
                </a:r>
                <a:r>
                  <a:rPr lang="en-US" baseline="0" dirty="0">
                    <a:cs typeface="Calibri"/>
                  </a:rPr>
                  <a:t> </a:t>
                </a:r>
              </a:p>
              <a:p>
                <a:r>
                  <a:rPr lang="en-US" baseline="0" dirty="0">
                    <a:cs typeface="Calibri"/>
                  </a:rPr>
                  <a:t>1. </a:t>
                </a:r>
                <a14:m>
                  <m:oMath xmlns:m="http://schemas.openxmlformats.org/officeDocument/2006/math">
                    <m:r>
                      <a:rPr lang="en-US" sz="1200" i="1" smtClean="0">
                        <a:latin typeface="Cambria Math" panose="02040503050406030204" pitchFamily="18" charset="0"/>
                      </a:rPr>
                      <m:t>𝑑</m:t>
                    </m:r>
                    <m:d>
                      <m:dPr>
                        <m:ctrlPr>
                          <a:rPr lang="en-US" sz="1200" i="1" smtClean="0">
                            <a:latin typeface="Cambria Math" panose="02040503050406030204" pitchFamily="18" charset="0"/>
                          </a:rPr>
                        </m:ctrlPr>
                      </m:dPr>
                      <m:e>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𝑎</m:t>
                            </m:r>
                          </m:e>
                          <m:sub>
                            <m:r>
                              <a:rPr lang="en-US" sz="1200" b="0" i="1" smtClean="0">
                                <a:latin typeface="Cambria Math" panose="02040503050406030204" pitchFamily="18" charset="0"/>
                              </a:rPr>
                              <m:t>𝑓</m:t>
                            </m:r>
                          </m:sub>
                        </m:sSub>
                        <m:r>
                          <a:rPr lang="en-US" sz="1200" b="0" i="1" smtClean="0">
                            <a:latin typeface="Cambria Math" panose="02040503050406030204" pitchFamily="18" charset="0"/>
                          </a:rPr>
                          <m:t>,</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𝑐</m:t>
                            </m:r>
                          </m:e>
                          <m:sub>
                            <m:r>
                              <a:rPr lang="en-US" sz="1200" b="0" i="1" smtClean="0">
                                <a:latin typeface="Cambria Math" panose="02040503050406030204" pitchFamily="18" charset="0"/>
                              </a:rPr>
                              <m:t>𝑓</m:t>
                            </m:r>
                          </m:sub>
                        </m:sSub>
                        <m:r>
                          <a:rPr lang="en-US" sz="1200" b="0" i="1" smtClean="0">
                            <a:latin typeface="Cambria Math" panose="02040503050406030204" pitchFamily="18" charset="0"/>
                          </a:rPr>
                          <m:t> </m:t>
                        </m:r>
                      </m:e>
                    </m:d>
                  </m:oMath>
                </a14:m>
                <a:r>
                  <a:rPr lang="en-US" dirty="0">
                    <a:cs typeface="Calibri"/>
                  </a:rPr>
                  <a:t> = 0, P = 1/(1+e(-n)) </a:t>
                </a:r>
              </a:p>
              <a:p>
                <a:r>
                  <a:rPr lang="en-US" dirty="0">
                    <a:cs typeface="Calibri"/>
                  </a:rPr>
                  <a:t>2</a:t>
                </a:r>
                <a:r>
                  <a:rPr lang="en-US" baseline="0" dirty="0">
                    <a:cs typeface="Calibri"/>
                  </a:rPr>
                  <a:t>. </a:t>
                </a:r>
                <a14:m>
                  <m:oMath xmlns:m="http://schemas.openxmlformats.org/officeDocument/2006/math">
                    <m:r>
                      <a:rPr lang="en-US" sz="1200" i="1" smtClean="0">
                        <a:latin typeface="Cambria Math" panose="02040503050406030204" pitchFamily="18" charset="0"/>
                      </a:rPr>
                      <m:t>𝑑</m:t>
                    </m:r>
                    <m:d>
                      <m:dPr>
                        <m:ctrlPr>
                          <a:rPr lang="en-US" sz="1200" i="1" smtClean="0">
                            <a:latin typeface="Cambria Math" panose="02040503050406030204" pitchFamily="18" charset="0"/>
                          </a:rPr>
                        </m:ctrlPr>
                      </m:dPr>
                      <m:e>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𝑎</m:t>
                            </m:r>
                          </m:e>
                          <m:sub>
                            <m:r>
                              <a:rPr lang="en-US" sz="1200" b="0" i="1" smtClean="0">
                                <a:latin typeface="Cambria Math" panose="02040503050406030204" pitchFamily="18" charset="0"/>
                              </a:rPr>
                              <m:t>𝑓</m:t>
                            </m:r>
                          </m:sub>
                        </m:sSub>
                        <m:r>
                          <a:rPr lang="en-US" sz="1200" b="0" i="1" smtClean="0">
                            <a:latin typeface="Cambria Math" panose="02040503050406030204" pitchFamily="18" charset="0"/>
                          </a:rPr>
                          <m:t>,</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𝑐</m:t>
                            </m:r>
                          </m:e>
                          <m:sub>
                            <m:r>
                              <a:rPr lang="en-US" sz="1200" b="0" i="1" smtClean="0">
                                <a:latin typeface="Cambria Math" panose="02040503050406030204" pitchFamily="18" charset="0"/>
                              </a:rPr>
                              <m:t>𝑓</m:t>
                            </m:r>
                          </m:sub>
                        </m:sSub>
                        <m:r>
                          <a:rPr lang="en-US" sz="1200" b="0" i="1" smtClean="0">
                            <a:latin typeface="Cambria Math" panose="02040503050406030204" pitchFamily="18" charset="0"/>
                          </a:rPr>
                          <m:t> </m:t>
                        </m:r>
                      </m:e>
                    </m:d>
                  </m:oMath>
                </a14:m>
                <a:r>
                  <a:rPr lang="en-US" dirty="0">
                    <a:cs typeface="Calibri"/>
                  </a:rPr>
                  <a:t> = inf, P = 1/(1+e(inf) = 0</a:t>
                </a:r>
              </a:p>
              <a:p>
                <a:r>
                  <a:rPr lang="en-US" dirty="0">
                    <a:cs typeface="Calibri"/>
                  </a:rPr>
                  <a:t>3. </a:t>
                </a:r>
                <a14:m>
                  <m:oMath xmlns:m="http://schemas.openxmlformats.org/officeDocument/2006/math">
                    <m:r>
                      <a:rPr lang="en-US" sz="1200" i="1" smtClean="0">
                        <a:latin typeface="Cambria Math" panose="02040503050406030204" pitchFamily="18" charset="0"/>
                      </a:rPr>
                      <m:t>𝑑</m:t>
                    </m:r>
                    <m:d>
                      <m:dPr>
                        <m:ctrlPr>
                          <a:rPr lang="en-US" sz="1200" i="1" smtClean="0">
                            <a:latin typeface="Cambria Math" panose="02040503050406030204" pitchFamily="18" charset="0"/>
                          </a:rPr>
                        </m:ctrlPr>
                      </m:dPr>
                      <m:e>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𝑎</m:t>
                            </m:r>
                          </m:e>
                          <m:sub>
                            <m:r>
                              <a:rPr lang="en-US" sz="1200" b="0" i="1" smtClean="0">
                                <a:latin typeface="Cambria Math" panose="02040503050406030204" pitchFamily="18" charset="0"/>
                              </a:rPr>
                              <m:t>𝑓</m:t>
                            </m:r>
                          </m:sub>
                        </m:sSub>
                        <m:r>
                          <a:rPr lang="en-US" sz="1200" b="0" i="1" smtClean="0">
                            <a:latin typeface="Cambria Math" panose="02040503050406030204" pitchFamily="18" charset="0"/>
                          </a:rPr>
                          <m:t>,</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𝑐</m:t>
                            </m:r>
                          </m:e>
                          <m:sub>
                            <m:r>
                              <a:rPr lang="en-US" sz="1200" b="0" i="1" smtClean="0">
                                <a:latin typeface="Cambria Math" panose="02040503050406030204" pitchFamily="18" charset="0"/>
                              </a:rPr>
                              <m:t>𝑓</m:t>
                            </m:r>
                          </m:sub>
                        </m:sSub>
                        <m:r>
                          <a:rPr lang="en-US" sz="1200" b="0" i="1" smtClean="0">
                            <a:latin typeface="Cambria Math" panose="02040503050406030204" pitchFamily="18" charset="0"/>
                          </a:rPr>
                          <m:t> </m:t>
                        </m:r>
                      </m:e>
                    </m:d>
                  </m:oMath>
                </a14:m>
                <a:r>
                  <a:rPr lang="en-US" dirty="0">
                    <a:cs typeface="Calibri"/>
                  </a:rPr>
                  <a:t> = - inf, P = 1/(1+e(-inf) = 1</a:t>
                </a:r>
              </a:p>
            </p:txBody>
          </p:sp>
        </mc:Choice>
        <mc:Fallback xmlns="">
          <p:sp>
            <p:nvSpPr>
              <p:cNvPr id="3" name="Notes Placeholder 2"/>
              <p:cNvSpPr>
                <a:spLocks noGrp="1"/>
              </p:cNvSpPr>
              <p:nvPr>
                <p:ph type="body" idx="1"/>
              </p:nvPr>
            </p:nvSpPr>
            <p:spPr/>
            <p:txBody>
              <a:bodyPr/>
              <a:lstStyle/>
              <a:p>
                <a:r>
                  <a:rPr lang="en-US" dirty="0">
                    <a:cs typeface="Calibri"/>
                  </a:rPr>
                  <a:t>Recsys 18 – Zhang, </a:t>
                </a:r>
                <a:r>
                  <a:rPr lang="en-US" dirty="0" err="1">
                    <a:cs typeface="Calibri"/>
                  </a:rPr>
                  <a:t>Caverlee</a:t>
                </a:r>
                <a:r>
                  <a:rPr lang="en-US" baseline="0" dirty="0">
                    <a:cs typeface="Calibri"/>
                  </a:rPr>
                  <a:t> </a:t>
                </a:r>
              </a:p>
              <a:p>
                <a:r>
                  <a:rPr lang="en-US" baseline="0" dirty="0">
                    <a:cs typeface="Calibri"/>
                  </a:rPr>
                  <a:t>1. </a:t>
                </a:r>
                <a:r>
                  <a:rPr lang="en-US" sz="1200" i="0">
                    <a:latin typeface="Cambria Math" panose="02040503050406030204" pitchFamily="18" charset="0"/>
                  </a:rPr>
                  <a:t>𝑑(</a:t>
                </a:r>
                <a:r>
                  <a:rPr lang="en-US" sz="1200" b="0" i="0">
                    <a:latin typeface="Cambria Math" panose="02040503050406030204" pitchFamily="18" charset="0"/>
                  </a:rPr>
                  <a:t>𝑎_𝑓,𝑐_𝑓  )</a:t>
                </a:r>
                <a:r>
                  <a:rPr lang="en-US" dirty="0">
                    <a:cs typeface="Calibri"/>
                  </a:rPr>
                  <a:t> = 0, P = 1/(1+e(-n)) </a:t>
                </a:r>
              </a:p>
              <a:p>
                <a:r>
                  <a:rPr lang="en-US" dirty="0">
                    <a:cs typeface="Calibri"/>
                  </a:rPr>
                  <a:t>2</a:t>
                </a:r>
                <a:r>
                  <a:rPr lang="en-US" baseline="0" dirty="0">
                    <a:cs typeface="Calibri"/>
                  </a:rPr>
                  <a:t>. </a:t>
                </a:r>
                <a:r>
                  <a:rPr lang="en-US" sz="1200" i="0">
                    <a:latin typeface="Cambria Math" panose="02040503050406030204" pitchFamily="18" charset="0"/>
                  </a:rPr>
                  <a:t>𝑑(</a:t>
                </a:r>
                <a:r>
                  <a:rPr lang="en-US" sz="1200" b="0" i="0">
                    <a:latin typeface="Cambria Math" panose="02040503050406030204" pitchFamily="18" charset="0"/>
                  </a:rPr>
                  <a:t>𝑎_𝑓,𝑐_𝑓  )</a:t>
                </a:r>
                <a:r>
                  <a:rPr lang="en-US" dirty="0">
                    <a:cs typeface="Calibri"/>
                  </a:rPr>
                  <a:t> = inf, P = 1/(1+e(inf) = 0</a:t>
                </a:r>
              </a:p>
              <a:p>
                <a:r>
                  <a:rPr lang="en-US" dirty="0">
                    <a:cs typeface="Calibri"/>
                  </a:rPr>
                  <a:t>3. </a:t>
                </a:r>
                <a:r>
                  <a:rPr lang="en-US" sz="1200" i="0">
                    <a:latin typeface="Cambria Math" panose="02040503050406030204" pitchFamily="18" charset="0"/>
                  </a:rPr>
                  <a:t>𝑑(</a:t>
                </a:r>
                <a:r>
                  <a:rPr lang="en-US" sz="1200" b="0" i="0">
                    <a:latin typeface="Cambria Math" panose="02040503050406030204" pitchFamily="18" charset="0"/>
                  </a:rPr>
                  <a:t>𝑎_𝑓,𝑐_𝑓  )</a:t>
                </a:r>
                <a:r>
                  <a:rPr lang="en-US" dirty="0">
                    <a:cs typeface="Calibri"/>
                  </a:rPr>
                  <a:t> = - inf, P = 1/(1+e(-inf) = 1</a:t>
                </a:r>
              </a:p>
            </p:txBody>
          </p:sp>
        </mc:Fallback>
      </mc:AlternateContent>
      <p:sp>
        <p:nvSpPr>
          <p:cNvPr id="4" name="Slide Number Placeholder 3"/>
          <p:cNvSpPr>
            <a:spLocks noGrp="1"/>
          </p:cNvSpPr>
          <p:nvPr>
            <p:ph type="sldNum" sz="quarter" idx="5"/>
          </p:nvPr>
        </p:nvSpPr>
        <p:spPr/>
        <p:txBody>
          <a:bodyPr/>
          <a:lstStyle/>
          <a:p>
            <a:fld id="{0908D4EA-6BE2-884D-9B0B-351BF1A1FD6A}" type="slidenum">
              <a:rPr lang="en-US" smtClean="0"/>
              <a:t>7</a:t>
            </a:fld>
            <a:endParaRPr lang="en-US"/>
          </a:p>
        </p:txBody>
      </p:sp>
    </p:spTree>
    <p:extLst>
      <p:ext uri="{BB962C8B-B14F-4D97-AF65-F5344CB8AC3E}">
        <p14:creationId xmlns:p14="http://schemas.microsoft.com/office/powerpoint/2010/main" val="1238846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cs typeface="Calibri"/>
                  </a:rPr>
                  <a:t>Recsys 18 – Zhang, </a:t>
                </a:r>
                <a:r>
                  <a:rPr lang="en-US" dirty="0" err="1">
                    <a:cs typeface="Calibri"/>
                  </a:rPr>
                  <a:t>Caverlee</a:t>
                </a:r>
                <a:r>
                  <a:rPr lang="en-US" baseline="0" dirty="0">
                    <a:cs typeface="Calibri"/>
                  </a:rPr>
                  <a:t> </a:t>
                </a:r>
              </a:p>
              <a:p>
                <a:r>
                  <a:rPr lang="en-US" baseline="0" dirty="0">
                    <a:cs typeface="Calibri"/>
                  </a:rPr>
                  <a:t>1. </a:t>
                </a:r>
                <a14:m>
                  <m:oMath xmlns:m="http://schemas.openxmlformats.org/officeDocument/2006/math">
                    <m:r>
                      <a:rPr lang="en-US" sz="1200" i="1" smtClean="0">
                        <a:latin typeface="Cambria Math" panose="02040503050406030204" pitchFamily="18" charset="0"/>
                      </a:rPr>
                      <m:t>𝑑</m:t>
                    </m:r>
                    <m:d>
                      <m:dPr>
                        <m:ctrlPr>
                          <a:rPr lang="en-US" sz="1200" i="1" smtClean="0">
                            <a:latin typeface="Cambria Math" panose="02040503050406030204" pitchFamily="18" charset="0"/>
                          </a:rPr>
                        </m:ctrlPr>
                      </m:dPr>
                      <m:e>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𝑎</m:t>
                            </m:r>
                          </m:e>
                          <m:sub>
                            <m:r>
                              <a:rPr lang="en-US" sz="1200" b="0" i="1" smtClean="0">
                                <a:latin typeface="Cambria Math" panose="02040503050406030204" pitchFamily="18" charset="0"/>
                              </a:rPr>
                              <m:t>𝑓</m:t>
                            </m:r>
                          </m:sub>
                        </m:sSub>
                        <m:r>
                          <a:rPr lang="en-US" sz="1200" b="0" i="1" smtClean="0">
                            <a:latin typeface="Cambria Math" panose="02040503050406030204" pitchFamily="18" charset="0"/>
                          </a:rPr>
                          <m:t>,</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𝑐</m:t>
                            </m:r>
                          </m:e>
                          <m:sub>
                            <m:r>
                              <a:rPr lang="en-US" sz="1200" b="0" i="1" smtClean="0">
                                <a:latin typeface="Cambria Math" panose="02040503050406030204" pitchFamily="18" charset="0"/>
                              </a:rPr>
                              <m:t>𝑓</m:t>
                            </m:r>
                          </m:sub>
                        </m:sSub>
                        <m:r>
                          <a:rPr lang="en-US" sz="1200" b="0" i="1" smtClean="0">
                            <a:latin typeface="Cambria Math" panose="02040503050406030204" pitchFamily="18" charset="0"/>
                          </a:rPr>
                          <m:t> </m:t>
                        </m:r>
                      </m:e>
                    </m:d>
                  </m:oMath>
                </a14:m>
                <a:r>
                  <a:rPr lang="en-US" dirty="0">
                    <a:cs typeface="Calibri"/>
                  </a:rPr>
                  <a:t> = 0, P = 1/(1+e(-n)) </a:t>
                </a:r>
              </a:p>
              <a:p>
                <a:r>
                  <a:rPr lang="en-US" dirty="0">
                    <a:cs typeface="Calibri"/>
                  </a:rPr>
                  <a:t>2</a:t>
                </a:r>
                <a:r>
                  <a:rPr lang="en-US" baseline="0" dirty="0">
                    <a:cs typeface="Calibri"/>
                  </a:rPr>
                  <a:t>. </a:t>
                </a:r>
                <a14:m>
                  <m:oMath xmlns:m="http://schemas.openxmlformats.org/officeDocument/2006/math">
                    <m:r>
                      <a:rPr lang="en-US" sz="1200" i="1" smtClean="0">
                        <a:latin typeface="Cambria Math" panose="02040503050406030204" pitchFamily="18" charset="0"/>
                      </a:rPr>
                      <m:t>𝑑</m:t>
                    </m:r>
                    <m:d>
                      <m:dPr>
                        <m:ctrlPr>
                          <a:rPr lang="en-US" sz="1200" i="1" smtClean="0">
                            <a:latin typeface="Cambria Math" panose="02040503050406030204" pitchFamily="18" charset="0"/>
                          </a:rPr>
                        </m:ctrlPr>
                      </m:dPr>
                      <m:e>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𝑎</m:t>
                            </m:r>
                          </m:e>
                          <m:sub>
                            <m:r>
                              <a:rPr lang="en-US" sz="1200" b="0" i="1" smtClean="0">
                                <a:latin typeface="Cambria Math" panose="02040503050406030204" pitchFamily="18" charset="0"/>
                              </a:rPr>
                              <m:t>𝑓</m:t>
                            </m:r>
                          </m:sub>
                        </m:sSub>
                        <m:r>
                          <a:rPr lang="en-US" sz="1200" b="0" i="1" smtClean="0">
                            <a:latin typeface="Cambria Math" panose="02040503050406030204" pitchFamily="18" charset="0"/>
                          </a:rPr>
                          <m:t>,</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𝑐</m:t>
                            </m:r>
                          </m:e>
                          <m:sub>
                            <m:r>
                              <a:rPr lang="en-US" sz="1200" b="0" i="1" smtClean="0">
                                <a:latin typeface="Cambria Math" panose="02040503050406030204" pitchFamily="18" charset="0"/>
                              </a:rPr>
                              <m:t>𝑓</m:t>
                            </m:r>
                          </m:sub>
                        </m:sSub>
                        <m:r>
                          <a:rPr lang="en-US" sz="1200" b="0" i="1" smtClean="0">
                            <a:latin typeface="Cambria Math" panose="02040503050406030204" pitchFamily="18" charset="0"/>
                          </a:rPr>
                          <m:t> </m:t>
                        </m:r>
                      </m:e>
                    </m:d>
                  </m:oMath>
                </a14:m>
                <a:r>
                  <a:rPr lang="en-US" dirty="0">
                    <a:cs typeface="Calibri"/>
                  </a:rPr>
                  <a:t> = inf, P = 1/(1+e(inf) = 0</a:t>
                </a:r>
              </a:p>
              <a:p>
                <a:r>
                  <a:rPr lang="en-US" dirty="0">
                    <a:cs typeface="Calibri"/>
                  </a:rPr>
                  <a:t>3. </a:t>
                </a:r>
                <a14:m>
                  <m:oMath xmlns:m="http://schemas.openxmlformats.org/officeDocument/2006/math">
                    <m:r>
                      <a:rPr lang="en-US" sz="1200" i="1" smtClean="0">
                        <a:latin typeface="Cambria Math" panose="02040503050406030204" pitchFamily="18" charset="0"/>
                      </a:rPr>
                      <m:t>𝑑</m:t>
                    </m:r>
                    <m:d>
                      <m:dPr>
                        <m:ctrlPr>
                          <a:rPr lang="en-US" sz="1200" i="1" smtClean="0">
                            <a:latin typeface="Cambria Math" panose="02040503050406030204" pitchFamily="18" charset="0"/>
                          </a:rPr>
                        </m:ctrlPr>
                      </m:dPr>
                      <m:e>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𝑎</m:t>
                            </m:r>
                          </m:e>
                          <m:sub>
                            <m:r>
                              <a:rPr lang="en-US" sz="1200" b="0" i="1" smtClean="0">
                                <a:latin typeface="Cambria Math" panose="02040503050406030204" pitchFamily="18" charset="0"/>
                              </a:rPr>
                              <m:t>𝑓</m:t>
                            </m:r>
                          </m:sub>
                        </m:sSub>
                        <m:r>
                          <a:rPr lang="en-US" sz="1200" b="0" i="1" smtClean="0">
                            <a:latin typeface="Cambria Math" panose="02040503050406030204" pitchFamily="18" charset="0"/>
                          </a:rPr>
                          <m:t>,</m:t>
                        </m:r>
                        <m:sSub>
                          <m:sSubPr>
                            <m:ctrlPr>
                              <a:rPr lang="en-US" sz="1200" i="1" smtClean="0">
                                <a:latin typeface="Cambria Math" panose="02040503050406030204" pitchFamily="18" charset="0"/>
                              </a:rPr>
                            </m:ctrlPr>
                          </m:sSubPr>
                          <m:e>
                            <m:r>
                              <a:rPr lang="en-US" sz="1200" b="0" i="1" smtClean="0">
                                <a:latin typeface="Cambria Math" panose="02040503050406030204" pitchFamily="18" charset="0"/>
                              </a:rPr>
                              <m:t>𝑐</m:t>
                            </m:r>
                          </m:e>
                          <m:sub>
                            <m:r>
                              <a:rPr lang="en-US" sz="1200" b="0" i="1" smtClean="0">
                                <a:latin typeface="Cambria Math" panose="02040503050406030204" pitchFamily="18" charset="0"/>
                              </a:rPr>
                              <m:t>𝑓</m:t>
                            </m:r>
                          </m:sub>
                        </m:sSub>
                        <m:r>
                          <a:rPr lang="en-US" sz="1200" b="0" i="1" smtClean="0">
                            <a:latin typeface="Cambria Math" panose="02040503050406030204" pitchFamily="18" charset="0"/>
                          </a:rPr>
                          <m:t> </m:t>
                        </m:r>
                      </m:e>
                    </m:d>
                  </m:oMath>
                </a14:m>
                <a:r>
                  <a:rPr lang="en-US" dirty="0">
                    <a:cs typeface="Calibri"/>
                  </a:rPr>
                  <a:t> = - inf, P = 1/(1+e(-inf) = 1</a:t>
                </a:r>
              </a:p>
            </p:txBody>
          </p:sp>
        </mc:Choice>
        <mc:Fallback xmlns="">
          <p:sp>
            <p:nvSpPr>
              <p:cNvPr id="3" name="Notes Placeholder 2"/>
              <p:cNvSpPr>
                <a:spLocks noGrp="1"/>
              </p:cNvSpPr>
              <p:nvPr>
                <p:ph type="body" idx="1"/>
              </p:nvPr>
            </p:nvSpPr>
            <p:spPr/>
            <p:txBody>
              <a:bodyPr/>
              <a:lstStyle/>
              <a:p>
                <a:r>
                  <a:rPr lang="en-US" dirty="0">
                    <a:cs typeface="Calibri"/>
                  </a:rPr>
                  <a:t>Recsys 18 – Zhang, </a:t>
                </a:r>
                <a:r>
                  <a:rPr lang="en-US" dirty="0" err="1">
                    <a:cs typeface="Calibri"/>
                  </a:rPr>
                  <a:t>Caverlee</a:t>
                </a:r>
                <a:r>
                  <a:rPr lang="en-US" baseline="0" dirty="0">
                    <a:cs typeface="Calibri"/>
                  </a:rPr>
                  <a:t> </a:t>
                </a:r>
              </a:p>
              <a:p>
                <a:r>
                  <a:rPr lang="en-US" baseline="0" dirty="0">
                    <a:cs typeface="Calibri"/>
                  </a:rPr>
                  <a:t>1. </a:t>
                </a:r>
                <a:r>
                  <a:rPr lang="en-US" sz="1200" i="0">
                    <a:latin typeface="Cambria Math" panose="02040503050406030204" pitchFamily="18" charset="0"/>
                  </a:rPr>
                  <a:t>𝑑(</a:t>
                </a:r>
                <a:r>
                  <a:rPr lang="en-US" sz="1200" b="0" i="0">
                    <a:latin typeface="Cambria Math" panose="02040503050406030204" pitchFamily="18" charset="0"/>
                  </a:rPr>
                  <a:t>𝑎_𝑓,𝑐_𝑓  )</a:t>
                </a:r>
                <a:r>
                  <a:rPr lang="en-US" dirty="0">
                    <a:cs typeface="Calibri"/>
                  </a:rPr>
                  <a:t> = 0, P = 1/(1+e(-n)) </a:t>
                </a:r>
              </a:p>
              <a:p>
                <a:r>
                  <a:rPr lang="en-US" dirty="0">
                    <a:cs typeface="Calibri"/>
                  </a:rPr>
                  <a:t>2</a:t>
                </a:r>
                <a:r>
                  <a:rPr lang="en-US" baseline="0" dirty="0">
                    <a:cs typeface="Calibri"/>
                  </a:rPr>
                  <a:t>. </a:t>
                </a:r>
                <a:r>
                  <a:rPr lang="en-US" sz="1200" i="0">
                    <a:latin typeface="Cambria Math" panose="02040503050406030204" pitchFamily="18" charset="0"/>
                  </a:rPr>
                  <a:t>𝑑(</a:t>
                </a:r>
                <a:r>
                  <a:rPr lang="en-US" sz="1200" b="0" i="0">
                    <a:latin typeface="Cambria Math" panose="02040503050406030204" pitchFamily="18" charset="0"/>
                  </a:rPr>
                  <a:t>𝑎_𝑓,𝑐_𝑓  )</a:t>
                </a:r>
                <a:r>
                  <a:rPr lang="en-US" dirty="0">
                    <a:cs typeface="Calibri"/>
                  </a:rPr>
                  <a:t> = inf, P = 1/(1+e(inf) = 0</a:t>
                </a:r>
              </a:p>
              <a:p>
                <a:r>
                  <a:rPr lang="en-US" dirty="0">
                    <a:cs typeface="Calibri"/>
                  </a:rPr>
                  <a:t>3. </a:t>
                </a:r>
                <a:r>
                  <a:rPr lang="en-US" sz="1200" i="0">
                    <a:latin typeface="Cambria Math" panose="02040503050406030204" pitchFamily="18" charset="0"/>
                  </a:rPr>
                  <a:t>𝑑(</a:t>
                </a:r>
                <a:r>
                  <a:rPr lang="en-US" sz="1200" b="0" i="0">
                    <a:latin typeface="Cambria Math" panose="02040503050406030204" pitchFamily="18" charset="0"/>
                  </a:rPr>
                  <a:t>𝑎_𝑓,𝑐_𝑓  )</a:t>
                </a:r>
                <a:r>
                  <a:rPr lang="en-US" dirty="0">
                    <a:cs typeface="Calibri"/>
                  </a:rPr>
                  <a:t> = - inf, P = 1/(1+e(-inf) = 1</a:t>
                </a:r>
              </a:p>
            </p:txBody>
          </p:sp>
        </mc:Fallback>
      </mc:AlternateContent>
      <p:sp>
        <p:nvSpPr>
          <p:cNvPr id="4" name="Slide Number Placeholder 3"/>
          <p:cNvSpPr>
            <a:spLocks noGrp="1"/>
          </p:cNvSpPr>
          <p:nvPr>
            <p:ph type="sldNum" sz="quarter" idx="5"/>
          </p:nvPr>
        </p:nvSpPr>
        <p:spPr/>
        <p:txBody>
          <a:bodyPr/>
          <a:lstStyle/>
          <a:p>
            <a:fld id="{0908D4EA-6BE2-884D-9B0B-351BF1A1FD6A}" type="slidenum">
              <a:rPr lang="en-US" smtClean="0"/>
              <a:t>8</a:t>
            </a:fld>
            <a:endParaRPr lang="en-US"/>
          </a:p>
        </p:txBody>
      </p:sp>
    </p:spTree>
    <p:extLst>
      <p:ext uri="{BB962C8B-B14F-4D97-AF65-F5344CB8AC3E}">
        <p14:creationId xmlns:p14="http://schemas.microsoft.com/office/powerpoint/2010/main" val="1277567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TODO: add restriction for similarity to be "same category AND co-viewed"</a:t>
            </a:r>
          </a:p>
          <a:p>
            <a:endParaRPr lang="en-US">
              <a:cs typeface="Calibri"/>
            </a:endParaRPr>
          </a:p>
          <a:p>
            <a:r>
              <a:rPr lang="en-US">
                <a:cs typeface="Calibri"/>
              </a:rPr>
              <a:t>Complementary – co-purchased, different categories</a:t>
            </a:r>
          </a:p>
          <a:p>
            <a:r>
              <a:rPr lang="en-US">
                <a:cs typeface="Calibri"/>
              </a:rPr>
              <a:t>Similar – sampled from same category as anchor</a:t>
            </a:r>
          </a:p>
          <a:p>
            <a:r>
              <a:rPr lang="en-US">
                <a:cs typeface="Calibri"/>
              </a:rPr>
              <a:t>Negative – sampled at random</a:t>
            </a:r>
          </a:p>
          <a:p>
            <a:endParaRPr lang="en-US"/>
          </a:p>
          <a:p>
            <a:r>
              <a:rPr lang="en-US"/>
              <a:t>Example anchor item:</a:t>
            </a:r>
          </a:p>
          <a:p>
            <a:r>
              <a:rPr lang="en-US"/>
              <a:t>A:  [[\"Clothing, Shoes &amp; Jewelry\",\"Boys\",\"Clothing\",\"Jeans\"]] </a:t>
            </a:r>
          </a:p>
          <a:p>
            <a:r>
              <a:rPr lang="en-US"/>
              <a:t>C: [[\"Clothing, Shoes &amp; Jewelry\",\"Boys\",\"Clothing\",\"Tops &amp; Tees\",\"Tees\"]] - U.S. Polo Association Boys 8-20 V-Neck Pony Tee (White/Blue, 18</a:t>
            </a:r>
          </a:p>
        </p:txBody>
      </p:sp>
      <p:sp>
        <p:nvSpPr>
          <p:cNvPr id="4" name="Slide Number Placeholder 3"/>
          <p:cNvSpPr>
            <a:spLocks noGrp="1"/>
          </p:cNvSpPr>
          <p:nvPr>
            <p:ph type="sldNum" sz="quarter" idx="5"/>
          </p:nvPr>
        </p:nvSpPr>
        <p:spPr/>
        <p:txBody>
          <a:bodyPr/>
          <a:lstStyle/>
          <a:p>
            <a:fld id="{0908D4EA-6BE2-884D-9B0B-351BF1A1FD6A}" type="slidenum">
              <a:rPr lang="en-US" smtClean="0"/>
              <a:t>9</a:t>
            </a:fld>
            <a:endParaRPr lang="en-US"/>
          </a:p>
        </p:txBody>
      </p:sp>
    </p:spTree>
    <p:extLst>
      <p:ext uri="{BB962C8B-B14F-4D97-AF65-F5344CB8AC3E}">
        <p14:creationId xmlns:p14="http://schemas.microsoft.com/office/powerpoint/2010/main" val="1855909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we decided to use title</a:t>
            </a:r>
          </a:p>
          <a:p>
            <a:endParaRPr lang="en-US">
              <a:cs typeface="Calibri"/>
            </a:endParaRPr>
          </a:p>
          <a:p>
            <a:r>
              <a:rPr lang="en-US" err="1">
                <a:cs typeface="Calibri"/>
              </a:rPr>
              <a:t>Futuerwork</a:t>
            </a:r>
            <a:r>
              <a:rPr lang="en-US">
                <a:cs typeface="Calibri"/>
              </a:rPr>
              <a:t>: metadata, image embeddings</a:t>
            </a:r>
          </a:p>
          <a:p>
            <a:endParaRPr lang="en-US">
              <a:cs typeface="Calibri"/>
            </a:endParaRPr>
          </a:p>
        </p:txBody>
      </p:sp>
      <p:sp>
        <p:nvSpPr>
          <p:cNvPr id="4" name="Slide Number Placeholder 3"/>
          <p:cNvSpPr>
            <a:spLocks noGrp="1"/>
          </p:cNvSpPr>
          <p:nvPr>
            <p:ph type="sldNum" sz="quarter" idx="5"/>
          </p:nvPr>
        </p:nvSpPr>
        <p:spPr/>
        <p:txBody>
          <a:bodyPr/>
          <a:lstStyle/>
          <a:p>
            <a:fld id="{0908D4EA-6BE2-884D-9B0B-351BF1A1FD6A}" type="slidenum">
              <a:rPr lang="en-US" smtClean="0"/>
              <a:t>10</a:t>
            </a:fld>
            <a:endParaRPr lang="en-US"/>
          </a:p>
        </p:txBody>
      </p:sp>
    </p:spTree>
    <p:extLst>
      <p:ext uri="{BB962C8B-B14F-4D97-AF65-F5344CB8AC3E}">
        <p14:creationId xmlns:p14="http://schemas.microsoft.com/office/powerpoint/2010/main" val="119099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B001249LAS"[[\"Clothing, Shoes &amp; Jewelry\",\"Men\",\"Clothing\",\"Jeans\"],[\"Clothing, Shoes &amp; Jewelry\",\"Men\",\"Big &amp; Tall\",\"Jeans\"]]"Lee Dungarees </a:t>
            </a:r>
            <a:r>
              <a:rPr lang="en-US" err="1"/>
              <a:t>Mens</a:t>
            </a:r>
            <a:r>
              <a:rPr lang="en-US"/>
              <a:t> Big &amp;amp; Tall Carpenter </a:t>
            </a:r>
            <a:r>
              <a:rPr lang="en-US" err="1"/>
              <a:t>Jeanhttp</a:t>
            </a:r>
            <a:r>
              <a:rPr lang="en-US"/>
              <a:t>://</a:t>
            </a:r>
            <a:r>
              <a:rPr lang="en-US" err="1"/>
              <a:t>ecx.images-amazon.com</a:t>
            </a:r>
            <a:r>
              <a:rPr lang="en-US"/>
              <a:t>/images/I/41KND0jAzbL._SX342_.jpg</a:t>
            </a:r>
          </a:p>
          <a:p>
            <a:pPr marL="228600" indent="-228600">
              <a:buAutoNum type="arabicPeriod"/>
            </a:pPr>
            <a:endParaRPr lang="en-US"/>
          </a:p>
          <a:p>
            <a:pPr marL="228600" indent="-228600">
              <a:buAutoNum type="arabicPeriod"/>
            </a:pPr>
            <a:r>
              <a:rPr lang="en-US"/>
              <a:t>B0057X9JUW"[[\"Clothing, Shoes &amp; Jewelry\",\"Men\",\"Clothing\",\"Shirts\",\"T-Shirts\"],[\"Clothing, Shoes &amp; Jewelry\",\"Men\",\"Big &amp; Tall\",\"Shirts\",\"T-Shirts\"]]"Key Apparel Men's Big-Tall Short Sleeve Heavyweight Pocket Tee Shirt http://</a:t>
            </a:r>
            <a:r>
              <a:rPr lang="en-US" err="1"/>
              <a:t>ecx.images-amazon.com</a:t>
            </a:r>
            <a:r>
              <a:rPr lang="en-US"/>
              <a:t>/images/I/41YxcASfIvL._SX342_.jpg</a:t>
            </a:r>
          </a:p>
          <a:p>
            <a:pPr marL="228600" indent="-228600">
              <a:buAutoNum type="arabicPeriod"/>
            </a:pPr>
            <a:endParaRPr lang="en-US"/>
          </a:p>
          <a:p>
            <a:pPr marL="228600" indent="-228600">
              <a:buAutoNum type="arabicPeriod"/>
            </a:pPr>
            <a:r>
              <a:rPr lang="en-US"/>
              <a:t>B006K9Y7DG"[[\"Clothing, Shoes &amp; Jewelry\",\"Men\",\"Clothing\",\"Jeans\"],[\"Clothing, Shoes &amp; Jewelry\",\"Men\",\"Big &amp; Tall\",\"Jeans\"]]"Wrangler Men's Rugged Wear Relaxed Straight Fit Jean http://</a:t>
            </a:r>
            <a:r>
              <a:rPr lang="en-US" err="1"/>
              <a:t>ecx.images-amazon.com</a:t>
            </a:r>
            <a:r>
              <a:rPr lang="en-US"/>
              <a:t>/images/I/41X9ZyhyILL._SX342_.jpg</a:t>
            </a:r>
          </a:p>
          <a:p>
            <a:pPr marL="228600" indent="-228600">
              <a:buAutoNum type="arabicPeriod"/>
            </a:pPr>
            <a:endParaRPr lang="en-US"/>
          </a:p>
          <a:p>
            <a:pPr marL="228600" indent="-228600">
              <a:buAutoNum type="arabicPeriod"/>
            </a:pPr>
            <a:r>
              <a:rPr lang="en-US"/>
              <a:t>B00ADSIYGQ"[[\"Clothing, Shoes &amp; Jewelry\",\"Men\",\"Accessories\",\"Neckties\"]]"Black and White Herringbone Wool Suiting Extra Long </a:t>
            </a:r>
            <a:r>
              <a:rPr lang="en-US" err="1"/>
              <a:t>Tiehttp</a:t>
            </a:r>
            <a:r>
              <a:rPr lang="en-US"/>
              <a:t>://</a:t>
            </a:r>
            <a:r>
              <a:rPr lang="en-US" err="1"/>
              <a:t>ecx.images-amazon.com</a:t>
            </a:r>
            <a:r>
              <a:rPr lang="en-US"/>
              <a:t>/images/I/51OobS1DS2L.jpg</a:t>
            </a:r>
          </a:p>
        </p:txBody>
      </p:sp>
      <p:sp>
        <p:nvSpPr>
          <p:cNvPr id="4" name="Slide Number Placeholder 3"/>
          <p:cNvSpPr>
            <a:spLocks noGrp="1"/>
          </p:cNvSpPr>
          <p:nvPr>
            <p:ph type="sldNum" sz="quarter" idx="5"/>
          </p:nvPr>
        </p:nvSpPr>
        <p:spPr/>
        <p:txBody>
          <a:bodyPr/>
          <a:lstStyle/>
          <a:p>
            <a:fld id="{0908D4EA-6BE2-884D-9B0B-351BF1A1FD6A}" type="slidenum">
              <a:rPr lang="en-US" smtClean="0"/>
              <a:t>11</a:t>
            </a:fld>
            <a:endParaRPr lang="en-US"/>
          </a:p>
        </p:txBody>
      </p:sp>
    </p:spTree>
    <p:extLst>
      <p:ext uri="{BB962C8B-B14F-4D97-AF65-F5344CB8AC3E}">
        <p14:creationId xmlns:p14="http://schemas.microsoft.com/office/powerpoint/2010/main" val="1338372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AFD65-95C2-2443-A71F-C5D12819C4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75E08E9-8333-0D4F-B031-8DC764AE4A1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4C09745-7443-7148-9596-3F44ACB4EAD8}"/>
              </a:ext>
            </a:extLst>
          </p:cNvPr>
          <p:cNvSpPr>
            <a:spLocks noGrp="1"/>
          </p:cNvSpPr>
          <p:nvPr>
            <p:ph type="dt" sz="half" idx="10"/>
          </p:nvPr>
        </p:nvSpPr>
        <p:spPr/>
        <p:txBody>
          <a:bodyPr/>
          <a:lstStyle/>
          <a:p>
            <a:fld id="{5B5B59DC-F1F2-4B41-ABA6-5385284599D7}" type="datetimeFigureOut">
              <a:rPr lang="en-US" smtClean="0"/>
              <a:t>3/1/20</a:t>
            </a:fld>
            <a:endParaRPr lang="en-US"/>
          </a:p>
        </p:txBody>
      </p:sp>
      <p:sp>
        <p:nvSpPr>
          <p:cNvPr id="5" name="Footer Placeholder 4">
            <a:extLst>
              <a:ext uri="{FF2B5EF4-FFF2-40B4-BE49-F238E27FC236}">
                <a16:creationId xmlns:a16="http://schemas.microsoft.com/office/drawing/2014/main" id="{E8D47E4F-A688-034D-B4EA-995404EB5D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D1327D-306C-5946-BC82-D377FB7F2A0E}"/>
              </a:ext>
            </a:extLst>
          </p:cNvPr>
          <p:cNvSpPr>
            <a:spLocks noGrp="1"/>
          </p:cNvSpPr>
          <p:nvPr>
            <p:ph type="sldNum" sz="quarter" idx="12"/>
          </p:nvPr>
        </p:nvSpPr>
        <p:spPr/>
        <p:txBody>
          <a:bodyPr/>
          <a:lstStyle/>
          <a:p>
            <a:fld id="{75D2F77F-1FB2-DB4C-8E00-42F4AE0EBF7D}" type="slidenum">
              <a:rPr lang="en-US" smtClean="0"/>
              <a:t>‹#›</a:t>
            </a:fld>
            <a:endParaRPr lang="en-US"/>
          </a:p>
        </p:txBody>
      </p:sp>
    </p:spTree>
    <p:extLst>
      <p:ext uri="{BB962C8B-B14F-4D97-AF65-F5344CB8AC3E}">
        <p14:creationId xmlns:p14="http://schemas.microsoft.com/office/powerpoint/2010/main" val="915432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7CF580-562E-1441-BF92-9B7A905EA31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F5625C2-E21A-034C-BE87-0E2E32079D5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A9D7EC-1CA5-3B43-BD79-0AAA1DF07A6F}"/>
              </a:ext>
            </a:extLst>
          </p:cNvPr>
          <p:cNvSpPr>
            <a:spLocks noGrp="1"/>
          </p:cNvSpPr>
          <p:nvPr>
            <p:ph type="dt" sz="half" idx="10"/>
          </p:nvPr>
        </p:nvSpPr>
        <p:spPr/>
        <p:txBody>
          <a:bodyPr/>
          <a:lstStyle/>
          <a:p>
            <a:fld id="{5B5B59DC-F1F2-4B41-ABA6-5385284599D7}" type="datetimeFigureOut">
              <a:rPr lang="en-US" smtClean="0"/>
              <a:t>3/1/20</a:t>
            </a:fld>
            <a:endParaRPr lang="en-US"/>
          </a:p>
        </p:txBody>
      </p:sp>
      <p:sp>
        <p:nvSpPr>
          <p:cNvPr id="5" name="Footer Placeholder 4">
            <a:extLst>
              <a:ext uri="{FF2B5EF4-FFF2-40B4-BE49-F238E27FC236}">
                <a16:creationId xmlns:a16="http://schemas.microsoft.com/office/drawing/2014/main" id="{3BD4460F-811E-BE49-94A6-D0A82F0C17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248A9A-23B7-0642-9895-8BE4A2F3D4C5}"/>
              </a:ext>
            </a:extLst>
          </p:cNvPr>
          <p:cNvSpPr>
            <a:spLocks noGrp="1"/>
          </p:cNvSpPr>
          <p:nvPr>
            <p:ph type="sldNum" sz="quarter" idx="12"/>
          </p:nvPr>
        </p:nvSpPr>
        <p:spPr/>
        <p:txBody>
          <a:bodyPr/>
          <a:lstStyle/>
          <a:p>
            <a:fld id="{75D2F77F-1FB2-DB4C-8E00-42F4AE0EBF7D}" type="slidenum">
              <a:rPr lang="en-US" smtClean="0"/>
              <a:t>‹#›</a:t>
            </a:fld>
            <a:endParaRPr lang="en-US"/>
          </a:p>
        </p:txBody>
      </p:sp>
    </p:spTree>
    <p:extLst>
      <p:ext uri="{BB962C8B-B14F-4D97-AF65-F5344CB8AC3E}">
        <p14:creationId xmlns:p14="http://schemas.microsoft.com/office/powerpoint/2010/main" val="6116898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49A367-2C45-EE4A-A4B9-A0C2927BF9E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80DE211-C85F-4940-A421-F8DE7414BD2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30027F7-8E7C-C84E-ADEB-26B69CED5E66}"/>
              </a:ext>
            </a:extLst>
          </p:cNvPr>
          <p:cNvSpPr>
            <a:spLocks noGrp="1"/>
          </p:cNvSpPr>
          <p:nvPr>
            <p:ph type="dt" sz="half" idx="10"/>
          </p:nvPr>
        </p:nvSpPr>
        <p:spPr/>
        <p:txBody>
          <a:bodyPr/>
          <a:lstStyle/>
          <a:p>
            <a:fld id="{5B5B59DC-F1F2-4B41-ABA6-5385284599D7}" type="datetimeFigureOut">
              <a:rPr lang="en-US" smtClean="0"/>
              <a:t>3/1/20</a:t>
            </a:fld>
            <a:endParaRPr lang="en-US"/>
          </a:p>
        </p:txBody>
      </p:sp>
      <p:sp>
        <p:nvSpPr>
          <p:cNvPr id="5" name="Footer Placeholder 4">
            <a:extLst>
              <a:ext uri="{FF2B5EF4-FFF2-40B4-BE49-F238E27FC236}">
                <a16:creationId xmlns:a16="http://schemas.microsoft.com/office/drawing/2014/main" id="{AFC31DA0-A8CA-8846-B834-611C5A4B7A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74CCCD-E78E-8D40-A686-3157322C2302}"/>
              </a:ext>
            </a:extLst>
          </p:cNvPr>
          <p:cNvSpPr>
            <a:spLocks noGrp="1"/>
          </p:cNvSpPr>
          <p:nvPr>
            <p:ph type="sldNum" sz="quarter" idx="12"/>
          </p:nvPr>
        </p:nvSpPr>
        <p:spPr/>
        <p:txBody>
          <a:bodyPr/>
          <a:lstStyle/>
          <a:p>
            <a:fld id="{75D2F77F-1FB2-DB4C-8E00-42F4AE0EBF7D}" type="slidenum">
              <a:rPr lang="en-US" smtClean="0"/>
              <a:t>‹#›</a:t>
            </a:fld>
            <a:endParaRPr lang="en-US"/>
          </a:p>
        </p:txBody>
      </p:sp>
    </p:spTree>
    <p:extLst>
      <p:ext uri="{BB962C8B-B14F-4D97-AF65-F5344CB8AC3E}">
        <p14:creationId xmlns:p14="http://schemas.microsoft.com/office/powerpoint/2010/main" val="1370375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F8E95-0572-EF41-A75F-76410A94B33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B7C701-40AE-9646-B074-FA233CA3EE5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5594CF9-13AD-E249-A4EA-A80B81972992}"/>
              </a:ext>
            </a:extLst>
          </p:cNvPr>
          <p:cNvSpPr>
            <a:spLocks noGrp="1"/>
          </p:cNvSpPr>
          <p:nvPr>
            <p:ph type="dt" sz="half" idx="10"/>
          </p:nvPr>
        </p:nvSpPr>
        <p:spPr/>
        <p:txBody>
          <a:bodyPr/>
          <a:lstStyle/>
          <a:p>
            <a:fld id="{5B5B59DC-F1F2-4B41-ABA6-5385284599D7}" type="datetimeFigureOut">
              <a:rPr lang="en-US" smtClean="0"/>
              <a:t>3/1/20</a:t>
            </a:fld>
            <a:endParaRPr lang="en-US"/>
          </a:p>
        </p:txBody>
      </p:sp>
      <p:sp>
        <p:nvSpPr>
          <p:cNvPr id="5" name="Footer Placeholder 4">
            <a:extLst>
              <a:ext uri="{FF2B5EF4-FFF2-40B4-BE49-F238E27FC236}">
                <a16:creationId xmlns:a16="http://schemas.microsoft.com/office/drawing/2014/main" id="{4680266A-153F-B74B-B226-91ED3D4F0D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E93F76-C9CE-FD47-B523-B82734D3A738}"/>
              </a:ext>
            </a:extLst>
          </p:cNvPr>
          <p:cNvSpPr>
            <a:spLocks noGrp="1"/>
          </p:cNvSpPr>
          <p:nvPr>
            <p:ph type="sldNum" sz="quarter" idx="12"/>
          </p:nvPr>
        </p:nvSpPr>
        <p:spPr/>
        <p:txBody>
          <a:bodyPr/>
          <a:lstStyle/>
          <a:p>
            <a:fld id="{75D2F77F-1FB2-DB4C-8E00-42F4AE0EBF7D}" type="slidenum">
              <a:rPr lang="en-US" smtClean="0"/>
              <a:t>‹#›</a:t>
            </a:fld>
            <a:endParaRPr lang="en-US"/>
          </a:p>
        </p:txBody>
      </p:sp>
    </p:spTree>
    <p:extLst>
      <p:ext uri="{BB962C8B-B14F-4D97-AF65-F5344CB8AC3E}">
        <p14:creationId xmlns:p14="http://schemas.microsoft.com/office/powerpoint/2010/main" val="36493456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0D4D92-6113-BD42-AE57-60366ACCE99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FCAF0D-BDDA-F748-8705-E490CAC733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2F7157D-AF67-D042-B5F1-5635E5389135}"/>
              </a:ext>
            </a:extLst>
          </p:cNvPr>
          <p:cNvSpPr>
            <a:spLocks noGrp="1"/>
          </p:cNvSpPr>
          <p:nvPr>
            <p:ph type="dt" sz="half" idx="10"/>
          </p:nvPr>
        </p:nvSpPr>
        <p:spPr/>
        <p:txBody>
          <a:bodyPr/>
          <a:lstStyle/>
          <a:p>
            <a:fld id="{5B5B59DC-F1F2-4B41-ABA6-5385284599D7}" type="datetimeFigureOut">
              <a:rPr lang="en-US" smtClean="0"/>
              <a:t>3/1/20</a:t>
            </a:fld>
            <a:endParaRPr lang="en-US"/>
          </a:p>
        </p:txBody>
      </p:sp>
      <p:sp>
        <p:nvSpPr>
          <p:cNvPr id="5" name="Footer Placeholder 4">
            <a:extLst>
              <a:ext uri="{FF2B5EF4-FFF2-40B4-BE49-F238E27FC236}">
                <a16:creationId xmlns:a16="http://schemas.microsoft.com/office/drawing/2014/main" id="{3D59084D-6DF9-6C43-B431-58A44DAA74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A2A2A5-EF21-FF42-9B0B-826BD65E94E0}"/>
              </a:ext>
            </a:extLst>
          </p:cNvPr>
          <p:cNvSpPr>
            <a:spLocks noGrp="1"/>
          </p:cNvSpPr>
          <p:nvPr>
            <p:ph type="sldNum" sz="quarter" idx="12"/>
          </p:nvPr>
        </p:nvSpPr>
        <p:spPr/>
        <p:txBody>
          <a:bodyPr/>
          <a:lstStyle/>
          <a:p>
            <a:fld id="{75D2F77F-1FB2-DB4C-8E00-42F4AE0EBF7D}" type="slidenum">
              <a:rPr lang="en-US" smtClean="0"/>
              <a:t>‹#›</a:t>
            </a:fld>
            <a:endParaRPr lang="en-US"/>
          </a:p>
        </p:txBody>
      </p:sp>
    </p:spTree>
    <p:extLst>
      <p:ext uri="{BB962C8B-B14F-4D97-AF65-F5344CB8AC3E}">
        <p14:creationId xmlns:p14="http://schemas.microsoft.com/office/powerpoint/2010/main" val="1605307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8B4CB-D3CC-674D-8003-D08F2911DD1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264391-4C4E-5644-8FA9-FB5AB22BBE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ECB4804-345F-D041-BE7B-A9F24593085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64CAF7-D8A8-2846-8EF7-4D6D5453AE1B}"/>
              </a:ext>
            </a:extLst>
          </p:cNvPr>
          <p:cNvSpPr>
            <a:spLocks noGrp="1"/>
          </p:cNvSpPr>
          <p:nvPr>
            <p:ph type="dt" sz="half" idx="10"/>
          </p:nvPr>
        </p:nvSpPr>
        <p:spPr/>
        <p:txBody>
          <a:bodyPr/>
          <a:lstStyle/>
          <a:p>
            <a:fld id="{5B5B59DC-F1F2-4B41-ABA6-5385284599D7}" type="datetimeFigureOut">
              <a:rPr lang="en-US" smtClean="0"/>
              <a:t>3/1/20</a:t>
            </a:fld>
            <a:endParaRPr lang="en-US"/>
          </a:p>
        </p:txBody>
      </p:sp>
      <p:sp>
        <p:nvSpPr>
          <p:cNvPr id="6" name="Footer Placeholder 5">
            <a:extLst>
              <a:ext uri="{FF2B5EF4-FFF2-40B4-BE49-F238E27FC236}">
                <a16:creationId xmlns:a16="http://schemas.microsoft.com/office/drawing/2014/main" id="{65BEAC8B-1375-8140-9300-EADAE5CDEA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DE5807C-D8FA-DD44-913D-CEA328C527EF}"/>
              </a:ext>
            </a:extLst>
          </p:cNvPr>
          <p:cNvSpPr>
            <a:spLocks noGrp="1"/>
          </p:cNvSpPr>
          <p:nvPr>
            <p:ph type="sldNum" sz="quarter" idx="12"/>
          </p:nvPr>
        </p:nvSpPr>
        <p:spPr/>
        <p:txBody>
          <a:bodyPr/>
          <a:lstStyle/>
          <a:p>
            <a:fld id="{75D2F77F-1FB2-DB4C-8E00-42F4AE0EBF7D}" type="slidenum">
              <a:rPr lang="en-US" smtClean="0"/>
              <a:t>‹#›</a:t>
            </a:fld>
            <a:endParaRPr lang="en-US"/>
          </a:p>
        </p:txBody>
      </p:sp>
    </p:spTree>
    <p:extLst>
      <p:ext uri="{BB962C8B-B14F-4D97-AF65-F5344CB8AC3E}">
        <p14:creationId xmlns:p14="http://schemas.microsoft.com/office/powerpoint/2010/main" val="36493241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5442F-E3D2-8143-A478-A5A5D8A668F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29E369-C31E-5D40-8B32-086035A6D7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D859B3A-2BC7-F44F-93C5-AC23A7B749B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D09A8D-7E07-A543-94BF-54CA10498E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78DEFAF-782C-9743-863C-F37BBA9274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A6034E-3EAD-B74E-A90F-464FFB3C74BF}"/>
              </a:ext>
            </a:extLst>
          </p:cNvPr>
          <p:cNvSpPr>
            <a:spLocks noGrp="1"/>
          </p:cNvSpPr>
          <p:nvPr>
            <p:ph type="dt" sz="half" idx="10"/>
          </p:nvPr>
        </p:nvSpPr>
        <p:spPr/>
        <p:txBody>
          <a:bodyPr/>
          <a:lstStyle/>
          <a:p>
            <a:fld id="{5B5B59DC-F1F2-4B41-ABA6-5385284599D7}" type="datetimeFigureOut">
              <a:rPr lang="en-US" smtClean="0"/>
              <a:t>3/1/20</a:t>
            </a:fld>
            <a:endParaRPr lang="en-US"/>
          </a:p>
        </p:txBody>
      </p:sp>
      <p:sp>
        <p:nvSpPr>
          <p:cNvPr id="8" name="Footer Placeholder 7">
            <a:extLst>
              <a:ext uri="{FF2B5EF4-FFF2-40B4-BE49-F238E27FC236}">
                <a16:creationId xmlns:a16="http://schemas.microsoft.com/office/drawing/2014/main" id="{AE5BD6D4-0FCD-D540-91C4-A0F07F414A4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0E956F6-A1F3-AF44-855E-AE6ED45C77E1}"/>
              </a:ext>
            </a:extLst>
          </p:cNvPr>
          <p:cNvSpPr>
            <a:spLocks noGrp="1"/>
          </p:cNvSpPr>
          <p:nvPr>
            <p:ph type="sldNum" sz="quarter" idx="12"/>
          </p:nvPr>
        </p:nvSpPr>
        <p:spPr/>
        <p:txBody>
          <a:bodyPr/>
          <a:lstStyle/>
          <a:p>
            <a:fld id="{75D2F77F-1FB2-DB4C-8E00-42F4AE0EBF7D}" type="slidenum">
              <a:rPr lang="en-US" smtClean="0"/>
              <a:t>‹#›</a:t>
            </a:fld>
            <a:endParaRPr lang="en-US"/>
          </a:p>
        </p:txBody>
      </p:sp>
    </p:spTree>
    <p:extLst>
      <p:ext uri="{BB962C8B-B14F-4D97-AF65-F5344CB8AC3E}">
        <p14:creationId xmlns:p14="http://schemas.microsoft.com/office/powerpoint/2010/main" val="28906447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C0AE5-9D05-2346-9247-B41D3B7AE3D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95687D6-CFA1-A047-B1F7-4B77A987C41E}"/>
              </a:ext>
            </a:extLst>
          </p:cNvPr>
          <p:cNvSpPr>
            <a:spLocks noGrp="1"/>
          </p:cNvSpPr>
          <p:nvPr>
            <p:ph type="dt" sz="half" idx="10"/>
          </p:nvPr>
        </p:nvSpPr>
        <p:spPr/>
        <p:txBody>
          <a:bodyPr/>
          <a:lstStyle/>
          <a:p>
            <a:fld id="{5B5B59DC-F1F2-4B41-ABA6-5385284599D7}" type="datetimeFigureOut">
              <a:rPr lang="en-US" smtClean="0"/>
              <a:t>3/1/20</a:t>
            </a:fld>
            <a:endParaRPr lang="en-US"/>
          </a:p>
        </p:txBody>
      </p:sp>
      <p:sp>
        <p:nvSpPr>
          <p:cNvPr id="4" name="Footer Placeholder 3">
            <a:extLst>
              <a:ext uri="{FF2B5EF4-FFF2-40B4-BE49-F238E27FC236}">
                <a16:creationId xmlns:a16="http://schemas.microsoft.com/office/drawing/2014/main" id="{206C1596-E12B-F341-AABF-C94C8422B4D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098D035-81E1-DE4E-81BB-A9114280F66C}"/>
              </a:ext>
            </a:extLst>
          </p:cNvPr>
          <p:cNvSpPr>
            <a:spLocks noGrp="1"/>
          </p:cNvSpPr>
          <p:nvPr>
            <p:ph type="sldNum" sz="quarter" idx="12"/>
          </p:nvPr>
        </p:nvSpPr>
        <p:spPr/>
        <p:txBody>
          <a:bodyPr/>
          <a:lstStyle/>
          <a:p>
            <a:fld id="{75D2F77F-1FB2-DB4C-8E00-42F4AE0EBF7D}" type="slidenum">
              <a:rPr lang="en-US" smtClean="0"/>
              <a:t>‹#›</a:t>
            </a:fld>
            <a:endParaRPr lang="en-US"/>
          </a:p>
        </p:txBody>
      </p:sp>
    </p:spTree>
    <p:extLst>
      <p:ext uri="{BB962C8B-B14F-4D97-AF65-F5344CB8AC3E}">
        <p14:creationId xmlns:p14="http://schemas.microsoft.com/office/powerpoint/2010/main" val="40118902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9696FD8-C633-DC41-9D5B-23E084807FE9}"/>
              </a:ext>
            </a:extLst>
          </p:cNvPr>
          <p:cNvSpPr>
            <a:spLocks noGrp="1"/>
          </p:cNvSpPr>
          <p:nvPr>
            <p:ph type="dt" sz="half" idx="10"/>
          </p:nvPr>
        </p:nvSpPr>
        <p:spPr/>
        <p:txBody>
          <a:bodyPr/>
          <a:lstStyle/>
          <a:p>
            <a:fld id="{5B5B59DC-F1F2-4B41-ABA6-5385284599D7}" type="datetimeFigureOut">
              <a:rPr lang="en-US" smtClean="0"/>
              <a:t>3/1/20</a:t>
            </a:fld>
            <a:endParaRPr lang="en-US"/>
          </a:p>
        </p:txBody>
      </p:sp>
      <p:sp>
        <p:nvSpPr>
          <p:cNvPr id="3" name="Footer Placeholder 2">
            <a:extLst>
              <a:ext uri="{FF2B5EF4-FFF2-40B4-BE49-F238E27FC236}">
                <a16:creationId xmlns:a16="http://schemas.microsoft.com/office/drawing/2014/main" id="{18D528B8-C69E-2E4C-8970-063F26A8A43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4E45A0F-F5B1-274D-9AFB-E71DF44A91ED}"/>
              </a:ext>
            </a:extLst>
          </p:cNvPr>
          <p:cNvSpPr>
            <a:spLocks noGrp="1"/>
          </p:cNvSpPr>
          <p:nvPr>
            <p:ph type="sldNum" sz="quarter" idx="12"/>
          </p:nvPr>
        </p:nvSpPr>
        <p:spPr/>
        <p:txBody>
          <a:bodyPr/>
          <a:lstStyle/>
          <a:p>
            <a:fld id="{75D2F77F-1FB2-DB4C-8E00-42F4AE0EBF7D}" type="slidenum">
              <a:rPr lang="en-US" smtClean="0"/>
              <a:t>‹#›</a:t>
            </a:fld>
            <a:endParaRPr lang="en-US"/>
          </a:p>
        </p:txBody>
      </p:sp>
    </p:spTree>
    <p:extLst>
      <p:ext uri="{BB962C8B-B14F-4D97-AF65-F5344CB8AC3E}">
        <p14:creationId xmlns:p14="http://schemas.microsoft.com/office/powerpoint/2010/main" val="27045595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C6F81-5EBD-E847-8440-0C315D5723B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E56D588-9A06-324F-B45C-2E8F4CBA81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CCED5E6-4BD2-0F4B-A20B-905CF0643F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8DDB2CD-815A-C548-82D8-8251BB8EA768}"/>
              </a:ext>
            </a:extLst>
          </p:cNvPr>
          <p:cNvSpPr>
            <a:spLocks noGrp="1"/>
          </p:cNvSpPr>
          <p:nvPr>
            <p:ph type="dt" sz="half" idx="10"/>
          </p:nvPr>
        </p:nvSpPr>
        <p:spPr/>
        <p:txBody>
          <a:bodyPr/>
          <a:lstStyle/>
          <a:p>
            <a:fld id="{5B5B59DC-F1F2-4B41-ABA6-5385284599D7}" type="datetimeFigureOut">
              <a:rPr lang="en-US" smtClean="0"/>
              <a:t>3/1/20</a:t>
            </a:fld>
            <a:endParaRPr lang="en-US"/>
          </a:p>
        </p:txBody>
      </p:sp>
      <p:sp>
        <p:nvSpPr>
          <p:cNvPr id="6" name="Footer Placeholder 5">
            <a:extLst>
              <a:ext uri="{FF2B5EF4-FFF2-40B4-BE49-F238E27FC236}">
                <a16:creationId xmlns:a16="http://schemas.microsoft.com/office/drawing/2014/main" id="{165FCF8D-C2F6-3C45-B8BE-4B8A661AF6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B0BF83-605C-9142-9A34-0F048598C0D4}"/>
              </a:ext>
            </a:extLst>
          </p:cNvPr>
          <p:cNvSpPr>
            <a:spLocks noGrp="1"/>
          </p:cNvSpPr>
          <p:nvPr>
            <p:ph type="sldNum" sz="quarter" idx="12"/>
          </p:nvPr>
        </p:nvSpPr>
        <p:spPr/>
        <p:txBody>
          <a:bodyPr/>
          <a:lstStyle/>
          <a:p>
            <a:fld id="{75D2F77F-1FB2-DB4C-8E00-42F4AE0EBF7D}" type="slidenum">
              <a:rPr lang="en-US" smtClean="0"/>
              <a:t>‹#›</a:t>
            </a:fld>
            <a:endParaRPr lang="en-US"/>
          </a:p>
        </p:txBody>
      </p:sp>
    </p:spTree>
    <p:extLst>
      <p:ext uri="{BB962C8B-B14F-4D97-AF65-F5344CB8AC3E}">
        <p14:creationId xmlns:p14="http://schemas.microsoft.com/office/powerpoint/2010/main" val="38601167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B1A87A-249E-4B44-96DF-CBC1DF61CA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F5FBF1D-2CFC-A64A-8A72-E3ACF639903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6427FD9-18C4-1242-9C1E-B955F6AB19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804D01-A306-9D41-A00A-E01DE0BFAEC3}"/>
              </a:ext>
            </a:extLst>
          </p:cNvPr>
          <p:cNvSpPr>
            <a:spLocks noGrp="1"/>
          </p:cNvSpPr>
          <p:nvPr>
            <p:ph type="dt" sz="half" idx="10"/>
          </p:nvPr>
        </p:nvSpPr>
        <p:spPr/>
        <p:txBody>
          <a:bodyPr/>
          <a:lstStyle/>
          <a:p>
            <a:fld id="{5B5B59DC-F1F2-4B41-ABA6-5385284599D7}" type="datetimeFigureOut">
              <a:rPr lang="en-US" smtClean="0"/>
              <a:t>3/1/20</a:t>
            </a:fld>
            <a:endParaRPr lang="en-US"/>
          </a:p>
        </p:txBody>
      </p:sp>
      <p:sp>
        <p:nvSpPr>
          <p:cNvPr id="6" name="Footer Placeholder 5">
            <a:extLst>
              <a:ext uri="{FF2B5EF4-FFF2-40B4-BE49-F238E27FC236}">
                <a16:creationId xmlns:a16="http://schemas.microsoft.com/office/drawing/2014/main" id="{661E87FA-D9FD-6340-8282-6C8CF1A798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183C7A-04DB-1B4C-B806-D105BAA592DE}"/>
              </a:ext>
            </a:extLst>
          </p:cNvPr>
          <p:cNvSpPr>
            <a:spLocks noGrp="1"/>
          </p:cNvSpPr>
          <p:nvPr>
            <p:ph type="sldNum" sz="quarter" idx="12"/>
          </p:nvPr>
        </p:nvSpPr>
        <p:spPr/>
        <p:txBody>
          <a:bodyPr/>
          <a:lstStyle/>
          <a:p>
            <a:fld id="{75D2F77F-1FB2-DB4C-8E00-42F4AE0EBF7D}" type="slidenum">
              <a:rPr lang="en-US" smtClean="0"/>
              <a:t>‹#›</a:t>
            </a:fld>
            <a:endParaRPr lang="en-US"/>
          </a:p>
        </p:txBody>
      </p:sp>
    </p:spTree>
    <p:extLst>
      <p:ext uri="{BB962C8B-B14F-4D97-AF65-F5344CB8AC3E}">
        <p14:creationId xmlns:p14="http://schemas.microsoft.com/office/powerpoint/2010/main" val="35759006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700E447-FF76-EE4B-8413-6473FEF8091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6F3F29-56D8-4840-8C85-5167B43833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28D0A9-531C-D946-ACA8-3BEF9C869A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5B59DC-F1F2-4B41-ABA6-5385284599D7}" type="datetimeFigureOut">
              <a:rPr lang="en-US" smtClean="0"/>
              <a:t>3/1/20</a:t>
            </a:fld>
            <a:endParaRPr lang="en-US"/>
          </a:p>
        </p:txBody>
      </p:sp>
      <p:sp>
        <p:nvSpPr>
          <p:cNvPr id="5" name="Footer Placeholder 4">
            <a:extLst>
              <a:ext uri="{FF2B5EF4-FFF2-40B4-BE49-F238E27FC236}">
                <a16:creationId xmlns:a16="http://schemas.microsoft.com/office/drawing/2014/main" id="{65F8F00F-E659-1E44-97E5-67A8CE79D1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F37A3DA-7836-DA40-AA91-B76017B2CD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5D2F77F-1FB2-DB4C-8E00-42F4AE0EBF7D}" type="slidenum">
              <a:rPr lang="en-US" smtClean="0"/>
              <a:t>‹#›</a:t>
            </a:fld>
            <a:endParaRPr lang="en-US"/>
          </a:p>
        </p:txBody>
      </p:sp>
    </p:spTree>
    <p:extLst>
      <p:ext uri="{BB962C8B-B14F-4D97-AF65-F5344CB8AC3E}">
        <p14:creationId xmlns:p14="http://schemas.microsoft.com/office/powerpoint/2010/main" val="253588479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3.tiff"/><Relationship Id="rId5" Type="http://schemas.openxmlformats.org/officeDocument/2006/relationships/image" Target="../media/image22.tiff"/><Relationship Id="rId4" Type="http://schemas.openxmlformats.org/officeDocument/2006/relationships/image" Target="../media/image21.tiff"/></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tiff"/><Relationship Id="rId5" Type="http://schemas.openxmlformats.org/officeDocument/2006/relationships/image" Target="../media/image25.tiff"/><Relationship Id="rId4" Type="http://schemas.openxmlformats.org/officeDocument/2006/relationships/image" Target="../media/image24.tiff"/></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tiff"/><Relationship Id="rId5" Type="http://schemas.openxmlformats.org/officeDocument/2006/relationships/image" Target="../media/image4.png"/><Relationship Id="rId4" Type="http://schemas.openxmlformats.org/officeDocument/2006/relationships/image" Target="../media/image3.tiff"/></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1.tiff"/><Relationship Id="rId3" Type="http://schemas.openxmlformats.org/officeDocument/2006/relationships/image" Target="../media/image6.tiff"/><Relationship Id="rId7" Type="http://schemas.openxmlformats.org/officeDocument/2006/relationships/image" Target="../media/image10.tif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image" Target="../media/image7.tiff"/></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tiff"/></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mansimane/quadnet-comp-sim"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7D68CC8-0E44-784D-8F7A-177F40540710}"/>
              </a:ext>
            </a:extLst>
          </p:cNvPr>
          <p:cNvSpPr>
            <a:spLocks noGrp="1"/>
          </p:cNvSpPr>
          <p:nvPr>
            <p:ph type="ctrTitle"/>
          </p:nvPr>
        </p:nvSpPr>
        <p:spPr>
          <a:xfrm>
            <a:off x="3045368" y="2043663"/>
            <a:ext cx="6105194" cy="2031055"/>
          </a:xfrm>
        </p:spPr>
        <p:txBody>
          <a:bodyPr>
            <a:normAutofit/>
          </a:bodyPr>
          <a:lstStyle/>
          <a:p>
            <a:r>
              <a:rPr lang="en-US" sz="4700" b="1">
                <a:solidFill>
                  <a:srgbClr val="FFFFFF"/>
                </a:solidFill>
              </a:rPr>
              <a:t>Complementary-Similarity Learning using Quadruplet Network</a:t>
            </a:r>
          </a:p>
        </p:txBody>
      </p:sp>
      <p:sp>
        <p:nvSpPr>
          <p:cNvPr id="3" name="Subtitle 2">
            <a:extLst>
              <a:ext uri="{FF2B5EF4-FFF2-40B4-BE49-F238E27FC236}">
                <a16:creationId xmlns:a16="http://schemas.microsoft.com/office/drawing/2014/main" id="{8B1DA339-894F-DD47-87A6-F7B914935A53}"/>
              </a:ext>
            </a:extLst>
          </p:cNvPr>
          <p:cNvSpPr>
            <a:spLocks noGrp="1"/>
          </p:cNvSpPr>
          <p:nvPr>
            <p:ph type="subTitle" idx="1"/>
          </p:nvPr>
        </p:nvSpPr>
        <p:spPr>
          <a:xfrm>
            <a:off x="3043403" y="4464942"/>
            <a:ext cx="6105194" cy="682079"/>
          </a:xfrm>
        </p:spPr>
        <p:txBody>
          <a:bodyPr>
            <a:normAutofit/>
          </a:bodyPr>
          <a:lstStyle/>
          <a:p>
            <a:r>
              <a:rPr lang="en-US" sz="2000" b="1" dirty="0">
                <a:solidFill>
                  <a:srgbClr val="FFFFFF"/>
                </a:solidFill>
              </a:rPr>
              <a:t>Mansi Ranjit Mane</a:t>
            </a:r>
            <a:endParaRPr lang="en-US" sz="2000" dirty="0">
              <a:solidFill>
                <a:srgbClr val="FFFFFF"/>
              </a:solidFill>
            </a:endParaRPr>
          </a:p>
        </p:txBody>
      </p:sp>
    </p:spTree>
    <p:extLst>
      <p:ext uri="{BB962C8B-B14F-4D97-AF65-F5344CB8AC3E}">
        <p14:creationId xmlns:p14="http://schemas.microsoft.com/office/powerpoint/2010/main" val="2810553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61052-8441-C346-BFE6-D34516C6301D}"/>
              </a:ext>
            </a:extLst>
          </p:cNvPr>
          <p:cNvSpPr>
            <a:spLocks noGrp="1"/>
          </p:cNvSpPr>
          <p:nvPr>
            <p:ph type="title"/>
          </p:nvPr>
        </p:nvSpPr>
        <p:spPr/>
        <p:txBody>
          <a:bodyPr/>
          <a:lstStyle/>
          <a:p>
            <a:r>
              <a:rPr lang="en-US"/>
              <a:t>Amazon Dataset Attribute Availability</a:t>
            </a:r>
          </a:p>
        </p:txBody>
      </p:sp>
      <p:graphicFrame>
        <p:nvGraphicFramePr>
          <p:cNvPr id="4" name="Table 3">
            <a:extLst>
              <a:ext uri="{FF2B5EF4-FFF2-40B4-BE49-F238E27FC236}">
                <a16:creationId xmlns:a16="http://schemas.microsoft.com/office/drawing/2014/main" id="{96372D1B-E277-8246-8CCE-2A58148644BD}"/>
              </a:ext>
            </a:extLst>
          </p:cNvPr>
          <p:cNvGraphicFramePr>
            <a:graphicFrameLocks noGrp="1"/>
          </p:cNvGraphicFramePr>
          <p:nvPr>
            <p:extLst>
              <p:ext uri="{D42A27DB-BD31-4B8C-83A1-F6EECF244321}">
                <p14:modId xmlns:p14="http://schemas.microsoft.com/office/powerpoint/2010/main" val="731988483"/>
              </p:ext>
            </p:extLst>
          </p:nvPr>
        </p:nvGraphicFramePr>
        <p:xfrm>
          <a:off x="1806530" y="2121408"/>
          <a:ext cx="7904398" cy="4133091"/>
        </p:xfrm>
        <a:graphic>
          <a:graphicData uri="http://schemas.openxmlformats.org/drawingml/2006/table">
            <a:tbl>
              <a:tblPr firstRow="1" bandRow="1">
                <a:tableStyleId>{5C22544A-7EE6-4342-B048-85BDC9FD1C3A}</a:tableStyleId>
              </a:tblPr>
              <a:tblGrid>
                <a:gridCol w="3952199">
                  <a:extLst>
                    <a:ext uri="{9D8B030D-6E8A-4147-A177-3AD203B41FA5}">
                      <a16:colId xmlns:a16="http://schemas.microsoft.com/office/drawing/2014/main" val="3055970453"/>
                    </a:ext>
                  </a:extLst>
                </a:gridCol>
                <a:gridCol w="3952199">
                  <a:extLst>
                    <a:ext uri="{9D8B030D-6E8A-4147-A177-3AD203B41FA5}">
                      <a16:colId xmlns:a16="http://schemas.microsoft.com/office/drawing/2014/main" val="2503338701"/>
                    </a:ext>
                  </a:extLst>
                </a:gridCol>
              </a:tblGrid>
              <a:tr h="680966">
                <a:tc>
                  <a:txBody>
                    <a:bodyPr/>
                    <a:lstStyle/>
                    <a:p>
                      <a:pPr algn="ctr"/>
                      <a:r>
                        <a:rPr lang="en-US" sz="2400"/>
                        <a:t>Attribute</a:t>
                      </a:r>
                    </a:p>
                  </a:txBody>
                  <a:tcPr/>
                </a:tc>
                <a:tc>
                  <a:txBody>
                    <a:bodyPr/>
                    <a:lstStyle/>
                    <a:p>
                      <a:pPr algn="ctr"/>
                      <a:r>
                        <a:rPr lang="en-US" sz="2400"/>
                        <a:t>Coverage</a:t>
                      </a:r>
                    </a:p>
                  </a:txBody>
                  <a:tcPr/>
                </a:tc>
                <a:extLst>
                  <a:ext uri="{0D108BD9-81ED-4DB2-BD59-A6C34878D82A}">
                    <a16:rowId xmlns:a16="http://schemas.microsoft.com/office/drawing/2014/main" val="3495996572"/>
                  </a:ext>
                </a:extLst>
              </a:tr>
              <a:tr h="690425">
                <a:tc>
                  <a:txBody>
                    <a:bodyPr/>
                    <a:lstStyle/>
                    <a:p>
                      <a:pPr algn="ctr"/>
                      <a:r>
                        <a:rPr lang="en-US" sz="2400"/>
                        <a:t>Image</a:t>
                      </a:r>
                    </a:p>
                  </a:txBody>
                  <a:tcPr/>
                </a:tc>
                <a:tc>
                  <a:txBody>
                    <a:bodyPr/>
                    <a:lstStyle/>
                    <a:p>
                      <a:pPr algn="ctr"/>
                      <a:r>
                        <a:rPr lang="en-US" sz="2400"/>
                        <a:t>99.99</a:t>
                      </a:r>
                    </a:p>
                  </a:txBody>
                  <a:tcPr/>
                </a:tc>
                <a:extLst>
                  <a:ext uri="{0D108BD9-81ED-4DB2-BD59-A6C34878D82A}">
                    <a16:rowId xmlns:a16="http://schemas.microsoft.com/office/drawing/2014/main" val="1342170236"/>
                  </a:ext>
                </a:extLst>
              </a:tr>
              <a:tr h="690425">
                <a:tc>
                  <a:txBody>
                    <a:bodyPr/>
                    <a:lstStyle/>
                    <a:p>
                      <a:pPr algn="ctr"/>
                      <a:r>
                        <a:rPr lang="en-US" sz="2400"/>
                        <a:t>Description</a:t>
                      </a:r>
                    </a:p>
                  </a:txBody>
                  <a:tcPr/>
                </a:tc>
                <a:tc>
                  <a:txBody>
                    <a:bodyPr/>
                    <a:lstStyle/>
                    <a:p>
                      <a:pPr algn="ctr"/>
                      <a:r>
                        <a:rPr lang="en-US" sz="2400"/>
                        <a:t>5.68</a:t>
                      </a:r>
                    </a:p>
                  </a:txBody>
                  <a:tcPr/>
                </a:tc>
                <a:extLst>
                  <a:ext uri="{0D108BD9-81ED-4DB2-BD59-A6C34878D82A}">
                    <a16:rowId xmlns:a16="http://schemas.microsoft.com/office/drawing/2014/main" val="2416191910"/>
                  </a:ext>
                </a:extLst>
              </a:tr>
              <a:tr h="690425">
                <a:tc>
                  <a:txBody>
                    <a:bodyPr/>
                    <a:lstStyle/>
                    <a:p>
                      <a:pPr algn="ctr"/>
                      <a:r>
                        <a:rPr lang="en-US" sz="2400"/>
                        <a:t>Title</a:t>
                      </a:r>
                    </a:p>
                  </a:txBody>
                  <a:tcPr/>
                </a:tc>
                <a:tc>
                  <a:txBody>
                    <a:bodyPr/>
                    <a:lstStyle/>
                    <a:p>
                      <a:pPr algn="ctr"/>
                      <a:r>
                        <a:rPr lang="en-US" sz="2400"/>
                        <a:t>99.95</a:t>
                      </a:r>
                    </a:p>
                  </a:txBody>
                  <a:tcPr/>
                </a:tc>
                <a:extLst>
                  <a:ext uri="{0D108BD9-81ED-4DB2-BD59-A6C34878D82A}">
                    <a16:rowId xmlns:a16="http://schemas.microsoft.com/office/drawing/2014/main" val="1141389127"/>
                  </a:ext>
                </a:extLst>
              </a:tr>
              <a:tr h="690425">
                <a:tc>
                  <a:txBody>
                    <a:bodyPr/>
                    <a:lstStyle/>
                    <a:p>
                      <a:pPr algn="ctr"/>
                      <a:r>
                        <a:rPr lang="en-US" sz="2400"/>
                        <a:t>Price</a:t>
                      </a:r>
                    </a:p>
                  </a:txBody>
                  <a:tcPr/>
                </a:tc>
                <a:tc>
                  <a:txBody>
                    <a:bodyPr/>
                    <a:lstStyle/>
                    <a:p>
                      <a:pPr algn="ctr"/>
                      <a:r>
                        <a:rPr lang="en-US" sz="2400"/>
                        <a:t>38.29</a:t>
                      </a:r>
                    </a:p>
                  </a:txBody>
                  <a:tcPr/>
                </a:tc>
                <a:extLst>
                  <a:ext uri="{0D108BD9-81ED-4DB2-BD59-A6C34878D82A}">
                    <a16:rowId xmlns:a16="http://schemas.microsoft.com/office/drawing/2014/main" val="1404514659"/>
                  </a:ext>
                </a:extLst>
              </a:tr>
              <a:tr h="690425">
                <a:tc>
                  <a:txBody>
                    <a:bodyPr/>
                    <a:lstStyle/>
                    <a:p>
                      <a:pPr algn="ctr"/>
                      <a:r>
                        <a:rPr lang="en-US" sz="2400"/>
                        <a:t>Brand</a:t>
                      </a:r>
                    </a:p>
                  </a:txBody>
                  <a:tcPr/>
                </a:tc>
                <a:tc>
                  <a:txBody>
                    <a:bodyPr/>
                    <a:lstStyle/>
                    <a:p>
                      <a:pPr algn="ctr"/>
                      <a:r>
                        <a:rPr lang="en-US" sz="2400"/>
                        <a:t>6.25</a:t>
                      </a:r>
                    </a:p>
                  </a:txBody>
                  <a:tcPr/>
                </a:tc>
                <a:extLst>
                  <a:ext uri="{0D108BD9-81ED-4DB2-BD59-A6C34878D82A}">
                    <a16:rowId xmlns:a16="http://schemas.microsoft.com/office/drawing/2014/main" val="100648714"/>
                  </a:ext>
                </a:extLst>
              </a:tr>
            </a:tbl>
          </a:graphicData>
        </a:graphic>
      </p:graphicFrame>
    </p:spTree>
    <p:extLst>
      <p:ext uri="{BB962C8B-B14F-4D97-AF65-F5344CB8AC3E}">
        <p14:creationId xmlns:p14="http://schemas.microsoft.com/office/powerpoint/2010/main" val="1290473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BDDA4-E496-2E47-80E0-842D6140BEBF}"/>
              </a:ext>
            </a:extLst>
          </p:cNvPr>
          <p:cNvSpPr>
            <a:spLocks noGrp="1"/>
          </p:cNvSpPr>
          <p:nvPr>
            <p:ph type="title"/>
          </p:nvPr>
        </p:nvSpPr>
        <p:spPr>
          <a:xfrm>
            <a:off x="389384" y="187830"/>
            <a:ext cx="10515600" cy="1325563"/>
          </a:xfrm>
        </p:spPr>
        <p:txBody>
          <a:bodyPr/>
          <a:lstStyle/>
          <a:p>
            <a:r>
              <a:rPr lang="en-US"/>
              <a:t>Example Quadruplet</a:t>
            </a:r>
          </a:p>
        </p:txBody>
      </p:sp>
      <p:pic>
        <p:nvPicPr>
          <p:cNvPr id="4" name="Picture 3">
            <a:extLst>
              <a:ext uri="{FF2B5EF4-FFF2-40B4-BE49-F238E27FC236}">
                <a16:creationId xmlns:a16="http://schemas.microsoft.com/office/drawing/2014/main" id="{CACFA027-62A0-384C-8EF0-525E8B96522D}"/>
              </a:ext>
            </a:extLst>
          </p:cNvPr>
          <p:cNvPicPr>
            <a:picLocks noChangeAspect="1"/>
          </p:cNvPicPr>
          <p:nvPr/>
        </p:nvPicPr>
        <p:blipFill>
          <a:blip r:embed="rId3"/>
          <a:stretch>
            <a:fillRect/>
          </a:stretch>
        </p:blipFill>
        <p:spPr>
          <a:xfrm>
            <a:off x="119700" y="2076878"/>
            <a:ext cx="2940126" cy="3155047"/>
          </a:xfrm>
          <a:prstGeom prst="rect">
            <a:avLst/>
          </a:prstGeom>
        </p:spPr>
      </p:pic>
      <p:sp>
        <p:nvSpPr>
          <p:cNvPr id="5" name="Rectangle 4">
            <a:extLst>
              <a:ext uri="{FF2B5EF4-FFF2-40B4-BE49-F238E27FC236}">
                <a16:creationId xmlns:a16="http://schemas.microsoft.com/office/drawing/2014/main" id="{86775315-9607-674C-B6E9-60B600066E60}"/>
              </a:ext>
            </a:extLst>
          </p:cNvPr>
          <p:cNvSpPr/>
          <p:nvPr/>
        </p:nvSpPr>
        <p:spPr>
          <a:xfrm>
            <a:off x="43956" y="5705066"/>
            <a:ext cx="3059826" cy="646331"/>
          </a:xfrm>
          <a:prstGeom prst="rect">
            <a:avLst/>
          </a:prstGeom>
        </p:spPr>
        <p:txBody>
          <a:bodyPr wrap="square">
            <a:spAutoFit/>
          </a:bodyPr>
          <a:lstStyle/>
          <a:p>
            <a:pPr algn="ctr"/>
            <a:r>
              <a:rPr lang="en-US"/>
              <a:t>Lee Dungarees Men’s Big, Tall Carpenter Jean</a:t>
            </a:r>
          </a:p>
        </p:txBody>
      </p:sp>
      <p:pic>
        <p:nvPicPr>
          <p:cNvPr id="6" name="Picture 5">
            <a:extLst>
              <a:ext uri="{FF2B5EF4-FFF2-40B4-BE49-F238E27FC236}">
                <a16:creationId xmlns:a16="http://schemas.microsoft.com/office/drawing/2014/main" id="{5C7468A8-7539-9F41-805C-29C1727ABC1C}"/>
              </a:ext>
            </a:extLst>
          </p:cNvPr>
          <p:cNvPicPr>
            <a:picLocks noChangeAspect="1"/>
          </p:cNvPicPr>
          <p:nvPr/>
        </p:nvPicPr>
        <p:blipFill>
          <a:blip r:embed="rId4"/>
          <a:stretch>
            <a:fillRect/>
          </a:stretch>
        </p:blipFill>
        <p:spPr>
          <a:xfrm>
            <a:off x="3349619" y="1979164"/>
            <a:ext cx="2326188" cy="3274028"/>
          </a:xfrm>
          <a:prstGeom prst="rect">
            <a:avLst/>
          </a:prstGeom>
        </p:spPr>
      </p:pic>
      <p:sp>
        <p:nvSpPr>
          <p:cNvPr id="7" name="TextBox 6">
            <a:extLst>
              <a:ext uri="{FF2B5EF4-FFF2-40B4-BE49-F238E27FC236}">
                <a16:creationId xmlns:a16="http://schemas.microsoft.com/office/drawing/2014/main" id="{59BB8DA1-8916-7149-B787-423DB1B4DC3D}"/>
              </a:ext>
            </a:extLst>
          </p:cNvPr>
          <p:cNvSpPr txBox="1"/>
          <p:nvPr/>
        </p:nvSpPr>
        <p:spPr>
          <a:xfrm>
            <a:off x="3349619" y="5695234"/>
            <a:ext cx="2887435" cy="923330"/>
          </a:xfrm>
          <a:prstGeom prst="rect">
            <a:avLst/>
          </a:prstGeom>
          <a:noFill/>
        </p:spPr>
        <p:txBody>
          <a:bodyPr wrap="square" rtlCol="0">
            <a:spAutoFit/>
          </a:bodyPr>
          <a:lstStyle/>
          <a:p>
            <a:pPr algn="ctr"/>
            <a:r>
              <a:rPr lang="en-US"/>
              <a:t>Key Apparel Men's Big-Tall Short Sleeve Heavyweight Pocket Tee Shirt </a:t>
            </a:r>
          </a:p>
        </p:txBody>
      </p:sp>
      <p:sp>
        <p:nvSpPr>
          <p:cNvPr id="8" name="Rectangle 7">
            <a:extLst>
              <a:ext uri="{FF2B5EF4-FFF2-40B4-BE49-F238E27FC236}">
                <a16:creationId xmlns:a16="http://schemas.microsoft.com/office/drawing/2014/main" id="{CC018C80-F559-6945-841F-FD157C8FD392}"/>
              </a:ext>
            </a:extLst>
          </p:cNvPr>
          <p:cNvSpPr/>
          <p:nvPr/>
        </p:nvSpPr>
        <p:spPr>
          <a:xfrm>
            <a:off x="1159196" y="1441409"/>
            <a:ext cx="861133" cy="369332"/>
          </a:xfrm>
          <a:prstGeom prst="rect">
            <a:avLst/>
          </a:prstGeom>
        </p:spPr>
        <p:txBody>
          <a:bodyPr wrap="none">
            <a:spAutoFit/>
          </a:bodyPr>
          <a:lstStyle/>
          <a:p>
            <a:r>
              <a:rPr lang="en-US"/>
              <a:t>Anchor</a:t>
            </a:r>
          </a:p>
        </p:txBody>
      </p:sp>
      <p:sp>
        <p:nvSpPr>
          <p:cNvPr id="9" name="Rectangle 8">
            <a:extLst>
              <a:ext uri="{FF2B5EF4-FFF2-40B4-BE49-F238E27FC236}">
                <a16:creationId xmlns:a16="http://schemas.microsoft.com/office/drawing/2014/main" id="{AD38343B-2780-E54C-AC91-0D5C2FCF61BF}"/>
              </a:ext>
            </a:extLst>
          </p:cNvPr>
          <p:cNvSpPr/>
          <p:nvPr/>
        </p:nvSpPr>
        <p:spPr>
          <a:xfrm>
            <a:off x="4074613" y="1441409"/>
            <a:ext cx="1694118" cy="369332"/>
          </a:xfrm>
          <a:prstGeom prst="rect">
            <a:avLst/>
          </a:prstGeom>
        </p:spPr>
        <p:txBody>
          <a:bodyPr wrap="none">
            <a:spAutoFit/>
          </a:bodyPr>
          <a:lstStyle/>
          <a:p>
            <a:r>
              <a:rPr lang="en-US"/>
              <a:t>Complementary</a:t>
            </a:r>
          </a:p>
        </p:txBody>
      </p:sp>
      <p:sp>
        <p:nvSpPr>
          <p:cNvPr id="10" name="Rectangle 9">
            <a:extLst>
              <a:ext uri="{FF2B5EF4-FFF2-40B4-BE49-F238E27FC236}">
                <a16:creationId xmlns:a16="http://schemas.microsoft.com/office/drawing/2014/main" id="{5E4CBC3B-F933-4D43-B1EC-C5F1D70C6668}"/>
              </a:ext>
            </a:extLst>
          </p:cNvPr>
          <p:cNvSpPr/>
          <p:nvPr/>
        </p:nvSpPr>
        <p:spPr>
          <a:xfrm>
            <a:off x="7099173" y="1441409"/>
            <a:ext cx="824265" cy="369332"/>
          </a:xfrm>
          <a:prstGeom prst="rect">
            <a:avLst/>
          </a:prstGeom>
        </p:spPr>
        <p:txBody>
          <a:bodyPr wrap="none">
            <a:spAutoFit/>
          </a:bodyPr>
          <a:lstStyle/>
          <a:p>
            <a:r>
              <a:rPr lang="en-US"/>
              <a:t>Similar</a:t>
            </a:r>
          </a:p>
        </p:txBody>
      </p:sp>
      <p:sp>
        <p:nvSpPr>
          <p:cNvPr id="11" name="Rectangle 10">
            <a:extLst>
              <a:ext uri="{FF2B5EF4-FFF2-40B4-BE49-F238E27FC236}">
                <a16:creationId xmlns:a16="http://schemas.microsoft.com/office/drawing/2014/main" id="{CE0501B0-1BAA-B04F-8B1D-26F9AEDDB2EE}"/>
              </a:ext>
            </a:extLst>
          </p:cNvPr>
          <p:cNvSpPr/>
          <p:nvPr/>
        </p:nvSpPr>
        <p:spPr>
          <a:xfrm>
            <a:off x="9681048" y="1441409"/>
            <a:ext cx="1009572" cy="369332"/>
          </a:xfrm>
          <a:prstGeom prst="rect">
            <a:avLst/>
          </a:prstGeom>
        </p:spPr>
        <p:txBody>
          <a:bodyPr wrap="none">
            <a:spAutoFit/>
          </a:bodyPr>
          <a:lstStyle/>
          <a:p>
            <a:r>
              <a:rPr lang="en-US"/>
              <a:t>Negative</a:t>
            </a:r>
          </a:p>
        </p:txBody>
      </p:sp>
      <p:pic>
        <p:nvPicPr>
          <p:cNvPr id="12" name="Picture 11">
            <a:extLst>
              <a:ext uri="{FF2B5EF4-FFF2-40B4-BE49-F238E27FC236}">
                <a16:creationId xmlns:a16="http://schemas.microsoft.com/office/drawing/2014/main" id="{EBBA71A4-151C-3746-AA60-3A65EFDC5771}"/>
              </a:ext>
            </a:extLst>
          </p:cNvPr>
          <p:cNvPicPr>
            <a:picLocks noChangeAspect="1"/>
          </p:cNvPicPr>
          <p:nvPr/>
        </p:nvPicPr>
        <p:blipFill>
          <a:blip r:embed="rId5"/>
          <a:stretch>
            <a:fillRect/>
          </a:stretch>
        </p:blipFill>
        <p:spPr>
          <a:xfrm>
            <a:off x="6176476" y="1892211"/>
            <a:ext cx="2843407" cy="3524379"/>
          </a:xfrm>
          <a:prstGeom prst="rect">
            <a:avLst/>
          </a:prstGeom>
        </p:spPr>
      </p:pic>
      <p:sp>
        <p:nvSpPr>
          <p:cNvPr id="13" name="TextBox 12">
            <a:extLst>
              <a:ext uri="{FF2B5EF4-FFF2-40B4-BE49-F238E27FC236}">
                <a16:creationId xmlns:a16="http://schemas.microsoft.com/office/drawing/2014/main" id="{76D54533-3F5F-8B46-96F9-B601683AE456}"/>
              </a:ext>
            </a:extLst>
          </p:cNvPr>
          <p:cNvSpPr txBox="1"/>
          <p:nvPr/>
        </p:nvSpPr>
        <p:spPr>
          <a:xfrm>
            <a:off x="6482891" y="5638987"/>
            <a:ext cx="2536992" cy="923330"/>
          </a:xfrm>
          <a:prstGeom prst="rect">
            <a:avLst/>
          </a:prstGeom>
          <a:noFill/>
        </p:spPr>
        <p:txBody>
          <a:bodyPr wrap="square" rtlCol="0">
            <a:spAutoFit/>
          </a:bodyPr>
          <a:lstStyle/>
          <a:p>
            <a:pPr algn="ctr"/>
            <a:r>
              <a:rPr lang="en-US"/>
              <a:t>Wrangler Men's Rugged Wear Relaxed Straight Fit Jean </a:t>
            </a:r>
          </a:p>
        </p:txBody>
      </p:sp>
      <p:pic>
        <p:nvPicPr>
          <p:cNvPr id="14" name="Picture 13">
            <a:extLst>
              <a:ext uri="{FF2B5EF4-FFF2-40B4-BE49-F238E27FC236}">
                <a16:creationId xmlns:a16="http://schemas.microsoft.com/office/drawing/2014/main" id="{518675CE-9720-6D40-9218-1D4096480BF4}"/>
              </a:ext>
            </a:extLst>
          </p:cNvPr>
          <p:cNvPicPr>
            <a:picLocks noChangeAspect="1"/>
          </p:cNvPicPr>
          <p:nvPr/>
        </p:nvPicPr>
        <p:blipFill>
          <a:blip r:embed="rId6"/>
          <a:stretch>
            <a:fillRect/>
          </a:stretch>
        </p:blipFill>
        <p:spPr>
          <a:xfrm>
            <a:off x="9642972" y="1813732"/>
            <a:ext cx="1595300" cy="3785927"/>
          </a:xfrm>
          <a:prstGeom prst="rect">
            <a:avLst/>
          </a:prstGeom>
        </p:spPr>
      </p:pic>
      <p:sp>
        <p:nvSpPr>
          <p:cNvPr id="15" name="TextBox 14">
            <a:extLst>
              <a:ext uri="{FF2B5EF4-FFF2-40B4-BE49-F238E27FC236}">
                <a16:creationId xmlns:a16="http://schemas.microsoft.com/office/drawing/2014/main" id="{ED95F0B9-ADCB-9942-808D-054F3F000927}"/>
              </a:ext>
            </a:extLst>
          </p:cNvPr>
          <p:cNvSpPr txBox="1"/>
          <p:nvPr/>
        </p:nvSpPr>
        <p:spPr>
          <a:xfrm>
            <a:off x="9265720" y="5638987"/>
            <a:ext cx="2457435" cy="923330"/>
          </a:xfrm>
          <a:prstGeom prst="rect">
            <a:avLst/>
          </a:prstGeom>
          <a:noFill/>
        </p:spPr>
        <p:txBody>
          <a:bodyPr wrap="square" rtlCol="0">
            <a:spAutoFit/>
          </a:bodyPr>
          <a:lstStyle/>
          <a:p>
            <a:pPr algn="ctr"/>
            <a:r>
              <a:rPr lang="en-US"/>
              <a:t>Black and White Herringbone Wool Suiting Extra Long Tie</a:t>
            </a:r>
          </a:p>
        </p:txBody>
      </p:sp>
    </p:spTree>
    <p:extLst>
      <p:ext uri="{BB962C8B-B14F-4D97-AF65-F5344CB8AC3E}">
        <p14:creationId xmlns:p14="http://schemas.microsoft.com/office/powerpoint/2010/main" val="9630874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9E885-F599-8346-BD5E-95658F309FDC}"/>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6BDD1C70-EC25-E54C-BFF7-FA3C801B1685}"/>
              </a:ext>
            </a:extLst>
          </p:cNvPr>
          <p:cNvSpPr>
            <a:spLocks noGrp="1"/>
          </p:cNvSpPr>
          <p:nvPr>
            <p:ph idx="1"/>
          </p:nvPr>
        </p:nvSpPr>
        <p:spPr>
          <a:xfrm>
            <a:off x="444909" y="1613847"/>
            <a:ext cx="9918290" cy="2677549"/>
          </a:xfrm>
        </p:spPr>
        <p:txBody>
          <a:bodyPr vert="horz" lIns="91440" tIns="45720" rIns="91440" bIns="45720" rtlCol="0" anchor="t">
            <a:normAutofit/>
          </a:bodyPr>
          <a:lstStyle/>
          <a:p>
            <a:r>
              <a:rPr lang="en-US" dirty="0"/>
              <a:t>Why not just optimize for complementary items?</a:t>
            </a:r>
          </a:p>
          <a:p>
            <a:endParaRPr lang="en-US" dirty="0"/>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6B100804-1BDF-024F-9424-481278BC74CC}"/>
                  </a:ext>
                </a:extLst>
              </p:cNvPr>
              <p:cNvSpPr/>
              <p:nvPr/>
            </p:nvSpPr>
            <p:spPr>
              <a:xfrm>
                <a:off x="3269967" y="2541301"/>
                <a:ext cx="6294657" cy="1125436"/>
              </a:xfrm>
              <a:prstGeom prst="rect">
                <a:avLst/>
              </a:prstGeom>
            </p:spPr>
            <p:txBody>
              <a:bodyPr wrap="square">
                <a:spAutoFit/>
              </a:bodyPr>
              <a:lstStyle/>
              <a:p>
                <a:r>
                  <a:rPr lang="en-US" sz="2400" dirty="0"/>
                  <a:t>P</a:t>
                </a:r>
                <a:r>
                  <a:rPr lang="en-US" sz="2400" baseline="-25000" dirty="0"/>
                  <a:t>comp</a:t>
                </a:r>
                <a:r>
                  <a:rPr lang="en-US" sz="2400" dirty="0"/>
                  <a:t> </a:t>
                </a:r>
                <a:r>
                  <a:rPr lang="en-US" sz="2400" i="1" dirty="0"/>
                  <a:t>= </a:t>
                </a:r>
                <a14:m>
                  <m:oMath xmlns:m="http://schemas.openxmlformats.org/officeDocument/2006/math">
                    <m:r>
                      <a:rPr lang="en-US" sz="2400" i="1" smtClean="0">
                        <a:latin typeface="Cambria Math" panose="02040503050406030204" pitchFamily="18" charset="0"/>
                        <a:ea typeface="Cambria Math" panose="02040503050406030204" pitchFamily="18" charset="0"/>
                      </a:rPr>
                      <m:t>𝜎</m:t>
                    </m:r>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rPr>
                          <m:t>𝑑</m:t>
                        </m:r>
                        <m:d>
                          <m:dPr>
                            <m:ctrlPr>
                              <a:rPr lang="en-US" sz="2400"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𝑓</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𝑓</m:t>
                                </m:r>
                              </m:sub>
                            </m:sSub>
                          </m:e>
                        </m:d>
                      </m:e>
                    </m:d>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r>
                          <a:rPr lang="en-US" sz="2400" b="0" i="1" smtClean="0">
                            <a:latin typeface="Cambria Math" panose="02040503050406030204" pitchFamily="18" charset="0"/>
                          </a:rPr>
                          <m:t>1+ </m:t>
                        </m:r>
                        <m:sSup>
                          <m:sSupPr>
                            <m:ctrlPr>
                              <a:rPr lang="en-US" sz="2400" b="0" i="1" smtClean="0">
                                <a:latin typeface="Cambria Math" panose="02040503050406030204" pitchFamily="18" charset="0"/>
                              </a:rPr>
                            </m:ctrlPr>
                          </m:sSupPr>
                          <m:e>
                            <m:r>
                              <a:rPr lang="en-US" sz="2400" b="0" i="1" smtClean="0">
                                <a:latin typeface="Cambria Math" panose="02040503050406030204" pitchFamily="18" charset="0"/>
                              </a:rPr>
                              <m:t>𝑒</m:t>
                            </m:r>
                          </m:e>
                          <m:sup>
                            <m:r>
                              <a:rPr lang="en-US" sz="2400" i="1" smtClean="0">
                                <a:latin typeface="Cambria Math" panose="02040503050406030204" pitchFamily="18" charset="0"/>
                              </a:rPr>
                              <m:t>𝑑</m:t>
                            </m:r>
                            <m:d>
                              <m:dPr>
                                <m:ctrlPr>
                                  <a:rPr lang="en-US" sz="2400" i="1" smtClean="0">
                                    <a:latin typeface="Cambria Math" panose="02040503050406030204" pitchFamily="18" charset="0"/>
                                  </a:rPr>
                                </m:ctrlPr>
                              </m:dPr>
                              <m:e>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𝑎</m:t>
                                    </m:r>
                                  </m:e>
                                  <m:sub>
                                    <m:r>
                                      <a:rPr lang="en-US" sz="2400" b="0" i="1" smtClean="0">
                                        <a:latin typeface="Cambria Math" panose="02040503050406030204" pitchFamily="18" charset="0"/>
                                      </a:rPr>
                                      <m:t>𝑓</m:t>
                                    </m:r>
                                  </m:sub>
                                </m:sSub>
                                <m:r>
                                  <a:rPr lang="en-US" sz="2400" b="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𝑐</m:t>
                                    </m:r>
                                  </m:e>
                                  <m:sub>
                                    <m:r>
                                      <a:rPr lang="en-US" sz="2400" b="0" i="1" smtClean="0">
                                        <a:latin typeface="Cambria Math" panose="02040503050406030204" pitchFamily="18" charset="0"/>
                                      </a:rPr>
                                      <m:t>𝑓</m:t>
                                    </m:r>
                                  </m:sub>
                                </m:sSub>
                              </m:e>
                            </m:d>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𝜂</m:t>
                            </m:r>
                          </m:sup>
                        </m:sSup>
                      </m:den>
                    </m:f>
                  </m:oMath>
                </a14:m>
                <a:r>
                  <a:rPr lang="en-US" sz="2400" dirty="0"/>
                  <a:t> [4]</a:t>
                </a:r>
              </a:p>
              <a:p>
                <a:r>
                  <a:rPr lang="en-US" sz="2400" i="1" dirty="0"/>
                  <a:t> </a:t>
                </a:r>
              </a:p>
            </p:txBody>
          </p:sp>
        </mc:Choice>
        <mc:Fallback xmlns="">
          <p:sp>
            <p:nvSpPr>
              <p:cNvPr id="4" name="Rectangle 3">
                <a:extLst>
                  <a:ext uri="{FF2B5EF4-FFF2-40B4-BE49-F238E27FC236}">
                    <a16:creationId xmlns:a16="http://schemas.microsoft.com/office/drawing/2014/main" id="{6B100804-1BDF-024F-9424-481278BC74CC}"/>
                  </a:ext>
                </a:extLst>
              </p:cNvPr>
              <p:cNvSpPr>
                <a:spLocks noRot="1" noChangeAspect="1" noMove="1" noResize="1" noEditPoints="1" noAdjustHandles="1" noChangeArrowheads="1" noChangeShapeType="1" noTextEdit="1"/>
              </p:cNvSpPr>
              <p:nvPr/>
            </p:nvSpPr>
            <p:spPr>
              <a:xfrm>
                <a:off x="3269967" y="2541301"/>
                <a:ext cx="6294657" cy="1125436"/>
              </a:xfrm>
              <a:prstGeom prst="rect">
                <a:avLst/>
              </a:prstGeom>
              <a:blipFill>
                <a:blip r:embed="rId3"/>
                <a:stretch>
                  <a:fillRect l="-1452"/>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9FFFA8DB-C9DB-3942-B401-439C9B8D272E}"/>
              </a:ext>
            </a:extLst>
          </p:cNvPr>
          <p:cNvSpPr txBox="1"/>
          <p:nvPr/>
        </p:nvSpPr>
        <p:spPr>
          <a:xfrm>
            <a:off x="4140954" y="6174264"/>
            <a:ext cx="3212225" cy="646331"/>
          </a:xfrm>
          <a:prstGeom prst="rect">
            <a:avLst/>
          </a:prstGeom>
          <a:noFill/>
        </p:spPr>
        <p:txBody>
          <a:bodyPr wrap="none" rtlCol="0">
            <a:spAutoFit/>
          </a:bodyPr>
          <a:lstStyle/>
          <a:p>
            <a:pPr algn="ctr"/>
            <a:r>
              <a:rPr lang="en-US"/>
              <a:t>c </a:t>
            </a:r>
          </a:p>
          <a:p>
            <a:pPr algn="ctr"/>
            <a:r>
              <a:rPr lang="en-US"/>
              <a:t>Women's Knit Skinny Cargo Pant</a:t>
            </a:r>
          </a:p>
        </p:txBody>
      </p:sp>
      <p:pic>
        <p:nvPicPr>
          <p:cNvPr id="14" name="Picture 13">
            <a:extLst>
              <a:ext uri="{FF2B5EF4-FFF2-40B4-BE49-F238E27FC236}">
                <a16:creationId xmlns:a16="http://schemas.microsoft.com/office/drawing/2014/main" id="{A19A2185-DBF7-E043-A5A5-25F00026F777}"/>
              </a:ext>
            </a:extLst>
          </p:cNvPr>
          <p:cNvPicPr>
            <a:picLocks noChangeAspect="1"/>
          </p:cNvPicPr>
          <p:nvPr/>
        </p:nvPicPr>
        <p:blipFill>
          <a:blip r:embed="rId4"/>
          <a:stretch>
            <a:fillRect/>
          </a:stretch>
        </p:blipFill>
        <p:spPr>
          <a:xfrm>
            <a:off x="1138365" y="3959232"/>
            <a:ext cx="1622442" cy="2162716"/>
          </a:xfrm>
          <a:prstGeom prst="rect">
            <a:avLst/>
          </a:prstGeom>
        </p:spPr>
      </p:pic>
      <p:pic>
        <p:nvPicPr>
          <p:cNvPr id="15" name="Picture 14">
            <a:extLst>
              <a:ext uri="{FF2B5EF4-FFF2-40B4-BE49-F238E27FC236}">
                <a16:creationId xmlns:a16="http://schemas.microsoft.com/office/drawing/2014/main" id="{95D05536-6D10-2A45-9FEB-D71AF436F231}"/>
              </a:ext>
            </a:extLst>
          </p:cNvPr>
          <p:cNvPicPr>
            <a:picLocks noChangeAspect="1"/>
          </p:cNvPicPr>
          <p:nvPr/>
        </p:nvPicPr>
        <p:blipFill>
          <a:blip r:embed="rId5"/>
          <a:stretch>
            <a:fillRect/>
          </a:stretch>
        </p:blipFill>
        <p:spPr>
          <a:xfrm>
            <a:off x="9093184" y="3985430"/>
            <a:ext cx="1490844" cy="1987295"/>
          </a:xfrm>
          <a:prstGeom prst="rect">
            <a:avLst/>
          </a:prstGeom>
        </p:spPr>
      </p:pic>
      <p:sp>
        <p:nvSpPr>
          <p:cNvPr id="11" name="TextBox 10">
            <a:extLst>
              <a:ext uri="{FF2B5EF4-FFF2-40B4-BE49-F238E27FC236}">
                <a16:creationId xmlns:a16="http://schemas.microsoft.com/office/drawing/2014/main" id="{E210E635-BF84-7E40-A35D-B1F3E11C95FC}"/>
              </a:ext>
            </a:extLst>
          </p:cNvPr>
          <p:cNvSpPr txBox="1"/>
          <p:nvPr/>
        </p:nvSpPr>
        <p:spPr>
          <a:xfrm>
            <a:off x="-64077" y="5789498"/>
            <a:ext cx="4265463" cy="923330"/>
          </a:xfrm>
          <a:prstGeom prst="rect">
            <a:avLst/>
          </a:prstGeom>
          <a:noFill/>
        </p:spPr>
        <p:txBody>
          <a:bodyPr wrap="none" rtlCol="0">
            <a:spAutoFit/>
          </a:bodyPr>
          <a:lstStyle/>
          <a:p>
            <a:pPr algn="ctr"/>
            <a:r>
              <a:rPr lang="en-US"/>
              <a:t>a </a:t>
            </a:r>
          </a:p>
          <a:p>
            <a:pPr algn="ctr"/>
            <a:r>
              <a:rPr lang="en-US"/>
              <a:t>Wonder Nation Twist-Front Graphic T-Shirt</a:t>
            </a:r>
          </a:p>
          <a:p>
            <a:endParaRPr lang="en-US"/>
          </a:p>
        </p:txBody>
      </p:sp>
      <p:sp>
        <p:nvSpPr>
          <p:cNvPr id="13" name="TextBox 12">
            <a:extLst>
              <a:ext uri="{FF2B5EF4-FFF2-40B4-BE49-F238E27FC236}">
                <a16:creationId xmlns:a16="http://schemas.microsoft.com/office/drawing/2014/main" id="{9D543AA7-6669-BA41-9ADF-790B8721B668}"/>
              </a:ext>
            </a:extLst>
          </p:cNvPr>
          <p:cNvSpPr txBox="1"/>
          <p:nvPr/>
        </p:nvSpPr>
        <p:spPr>
          <a:xfrm>
            <a:off x="8123958" y="5725429"/>
            <a:ext cx="3599768" cy="646331"/>
          </a:xfrm>
          <a:prstGeom prst="rect">
            <a:avLst/>
          </a:prstGeom>
          <a:noFill/>
        </p:spPr>
        <p:txBody>
          <a:bodyPr wrap="none" rtlCol="0">
            <a:spAutoFit/>
          </a:bodyPr>
          <a:lstStyle/>
          <a:p>
            <a:pPr algn="ctr"/>
            <a:r>
              <a:rPr lang="en-US"/>
              <a:t>b </a:t>
            </a:r>
          </a:p>
          <a:p>
            <a:pPr algn="ctr"/>
            <a:r>
              <a:rPr lang="en-US"/>
              <a:t>Wonder Nation Graphic Hi-Lo T-Shirt</a:t>
            </a:r>
          </a:p>
        </p:txBody>
      </p:sp>
      <p:pic>
        <p:nvPicPr>
          <p:cNvPr id="16" name="Picture 15">
            <a:extLst>
              <a:ext uri="{FF2B5EF4-FFF2-40B4-BE49-F238E27FC236}">
                <a16:creationId xmlns:a16="http://schemas.microsoft.com/office/drawing/2014/main" id="{AD164D12-7BC5-7546-AB59-5AA9811B8093}"/>
              </a:ext>
            </a:extLst>
          </p:cNvPr>
          <p:cNvPicPr>
            <a:picLocks noChangeAspect="1"/>
          </p:cNvPicPr>
          <p:nvPr/>
        </p:nvPicPr>
        <p:blipFill>
          <a:blip r:embed="rId6"/>
          <a:stretch>
            <a:fillRect/>
          </a:stretch>
        </p:blipFill>
        <p:spPr>
          <a:xfrm>
            <a:off x="4775774" y="3671139"/>
            <a:ext cx="1935624" cy="2580024"/>
          </a:xfrm>
          <a:prstGeom prst="rect">
            <a:avLst/>
          </a:prstGeom>
        </p:spPr>
      </p:pic>
    </p:spTree>
    <p:extLst>
      <p:ext uri="{BB962C8B-B14F-4D97-AF65-F5344CB8AC3E}">
        <p14:creationId xmlns:p14="http://schemas.microsoft.com/office/powerpoint/2010/main" val="2292138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50CA7-4430-A04D-87E5-ADB96417350B}"/>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0ECB5A9D-60B2-924A-9CCF-38AA39B1FCC8}"/>
              </a:ext>
            </a:extLst>
          </p:cNvPr>
          <p:cNvSpPr>
            <a:spLocks noGrp="1"/>
          </p:cNvSpPr>
          <p:nvPr>
            <p:ph idx="1"/>
          </p:nvPr>
        </p:nvSpPr>
        <p:spPr>
          <a:xfrm>
            <a:off x="838200" y="1383174"/>
            <a:ext cx="10515600" cy="4793789"/>
          </a:xfrm>
        </p:spPr>
        <p:txBody>
          <a:bodyPr vert="horz" lIns="91440" tIns="45720" rIns="91440" bIns="45720" rtlCol="0" anchor="t">
            <a:normAutofit/>
          </a:bodyPr>
          <a:lstStyle/>
          <a:p>
            <a:r>
              <a:rPr lang="en-US" dirty="0"/>
              <a:t>Why not just optimize for complementary items?</a:t>
            </a:r>
          </a:p>
          <a:p>
            <a:endParaRPr lang="en-US" dirty="0">
              <a:cs typeface="Calibri"/>
            </a:endParaRP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5ED37F1-DE6D-6949-B26C-73F6B0A6F0AA}"/>
                  </a:ext>
                </a:extLst>
              </p:cNvPr>
              <p:cNvSpPr/>
              <p:nvPr/>
            </p:nvSpPr>
            <p:spPr>
              <a:xfrm>
                <a:off x="1002255" y="2475662"/>
                <a:ext cx="4418859" cy="3492944"/>
              </a:xfrm>
              <a:prstGeom prst="rect">
                <a:avLst/>
              </a:prstGeom>
            </p:spPr>
            <p:txBody>
              <a:bodyPr wrap="square">
                <a:spAutoFit/>
              </a:bodyPr>
              <a:lstStyle/>
              <a:p>
                <a:r>
                  <a:rPr lang="en-US" sz="2000" dirty="0"/>
                  <a:t>P</a:t>
                </a:r>
                <a:r>
                  <a:rPr lang="en-US" sz="2000" baseline="-25000" dirty="0"/>
                  <a:t>comp</a:t>
                </a:r>
                <a:r>
                  <a:rPr lang="en-US" sz="2000" dirty="0"/>
                  <a:t> </a:t>
                </a:r>
                <a:r>
                  <a:rPr lang="en-US" sz="2000" i="1"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𝜎</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rPr>
                          <m:t>𝑑</m:t>
                        </m:r>
                        <m:d>
                          <m:dPr>
                            <m:ctrlPr>
                              <a:rPr lang="en-US" sz="2000"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𝑓</m:t>
                                </m:r>
                              </m:sub>
                            </m:sSub>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𝑓</m:t>
                                </m:r>
                              </m:sub>
                            </m:sSub>
                          </m:e>
                        </m:d>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1+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i="1" smtClean="0">
                                <a:latin typeface="Cambria Math" panose="02040503050406030204" pitchFamily="18" charset="0"/>
                              </a:rPr>
                              <m:t>𝑑</m:t>
                            </m:r>
                            <m:d>
                              <m:dPr>
                                <m:ctrlPr>
                                  <a:rPr lang="en-US" sz="2000"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𝑓</m:t>
                                    </m:r>
                                  </m:sub>
                                </m:sSub>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𝑓</m:t>
                                    </m:r>
                                  </m:sub>
                                </m:sSub>
                              </m:e>
                            </m:d>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𝜂</m:t>
                            </m:r>
                          </m:sup>
                        </m:sSup>
                      </m:den>
                    </m:f>
                  </m:oMath>
                </a14:m>
                <a:r>
                  <a:rPr lang="en-US" sz="2000" dirty="0"/>
                  <a:t> [4]</a:t>
                </a:r>
              </a:p>
              <a:p>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i="1" dirty="0"/>
                  <a:t> </a:t>
                </a:r>
                <a14:m>
                  <m:oMath xmlns:m="http://schemas.openxmlformats.org/officeDocument/2006/math">
                    <m:r>
                      <a:rPr lang="en-US" sz="2000" i="1">
                        <a:latin typeface="Cambria Math" panose="02040503050406030204" pitchFamily="18" charset="0"/>
                      </a:rPr>
                      <m:t>𝑑</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𝑓</m:t>
                            </m:r>
                          </m:sub>
                        </m:sSub>
                      </m:e>
                    </m:d>
                  </m:oMath>
                </a14:m>
                <a:r>
                  <a:rPr lang="en-US" sz="2000" i="1" dirty="0"/>
                  <a:t> = 0 </a:t>
                </a:r>
              </a:p>
              <a:p>
                <a:pPr marL="800100" lvl="1" indent="-342900">
                  <a:buFont typeface="Arial" panose="020B0604020202020204" pitchFamily="34" charset="0"/>
                  <a:buChar char="•"/>
                </a:pPr>
                <a:r>
                  <a:rPr lang="en-US" sz="2000" dirty="0"/>
                  <a:t>P</a:t>
                </a:r>
                <a:r>
                  <a:rPr lang="en-US" sz="2000" baseline="-25000" dirty="0"/>
                  <a:t>comp   </a:t>
                </a:r>
                <a:r>
                  <a:rPr lang="en-US" sz="2000" dirty="0"/>
                  <a:t>=</a:t>
                </a:r>
                <a:r>
                  <a:rPr lang="en-US" sz="2000" baseline="-25000" dirty="0"/>
                  <a:t>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1+ </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𝜂</m:t>
                            </m:r>
                          </m:sup>
                        </m:sSup>
                      </m:den>
                    </m:f>
                  </m:oMath>
                </a14:m>
                <a:r>
                  <a:rPr lang="en-US" sz="2000" i="1" dirty="0"/>
                  <a: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1</m:t>
                    </m:r>
                  </m:oMath>
                </a14:m>
                <a:endParaRPr lang="en-US" sz="2000" i="1" dirty="0"/>
              </a:p>
              <a:p>
                <a:pPr lvl="1"/>
                <a:endParaRPr lang="en-US" sz="2000" i="1" dirty="0"/>
              </a:p>
              <a:p>
                <a:pPr marL="342900" indent="-342900">
                  <a:buFont typeface="Arial" panose="020B0604020202020204" pitchFamily="34" charset="0"/>
                  <a:buChar char="•"/>
                </a:pPr>
                <a14:m>
                  <m:oMath xmlns:m="http://schemas.openxmlformats.org/officeDocument/2006/math">
                    <m:r>
                      <a:rPr lang="en-US" sz="2000" i="1">
                        <a:latin typeface="Cambria Math" panose="02040503050406030204" pitchFamily="18" charset="0"/>
                      </a:rPr>
                      <m:t>𝑑</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𝑓</m:t>
                            </m:r>
                          </m:sub>
                        </m:sSub>
                      </m:e>
                    </m:d>
                  </m:oMath>
                </a14:m>
                <a:r>
                  <a:rPr lang="en-US" sz="2000" i="1" dirty="0"/>
                  <a:t> = inf</a:t>
                </a:r>
              </a:p>
              <a:p>
                <a:pPr marL="800100" lvl="1" indent="-342900">
                  <a:buFont typeface="Arial" panose="020B0604020202020204" pitchFamily="34" charset="0"/>
                  <a:buChar char="•"/>
                </a:pPr>
                <a:r>
                  <a:rPr lang="en-US" sz="2000" dirty="0"/>
                  <a:t>P</a:t>
                </a:r>
                <a:r>
                  <a:rPr lang="en-US" sz="2000" baseline="-25000" dirty="0"/>
                  <a:t>comp   </a:t>
                </a:r>
                <a:r>
                  <a:rPr lang="en-US" sz="2000" dirty="0"/>
                  <a:t>=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1+ </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b="0" i="1" smtClean="0">
                                <a:latin typeface="Cambria Math" panose="02040503050406030204" pitchFamily="18" charset="0"/>
                              </a:rPr>
                              <m:t>𝑖𝑛𝑓</m:t>
                            </m:r>
                          </m:sup>
                        </m:sSup>
                      </m:den>
                    </m:f>
                  </m:oMath>
                </a14:m>
                <a:r>
                  <a:rPr lang="en-US" sz="2000" baseline="-25000" dirty="0"/>
                  <a:t> </a:t>
                </a:r>
                <a:r>
                  <a:rPr lang="en-US" sz="2000" dirty="0"/>
                  <a:t>=</a:t>
                </a:r>
                <a:r>
                  <a:rPr lang="en-US" sz="2000" baseline="-25000" dirty="0"/>
                  <a:t>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1+</m:t>
                        </m:r>
                        <m:r>
                          <a:rPr lang="en-US" sz="2000" b="0" i="1" smtClean="0">
                            <a:latin typeface="Cambria Math" panose="02040503050406030204" pitchFamily="18" charset="0"/>
                          </a:rPr>
                          <m:t>𝑖𝑛𝑓</m:t>
                        </m:r>
                      </m:den>
                    </m:f>
                  </m:oMath>
                </a14:m>
                <a:r>
                  <a:rPr lang="en-US" sz="2000" i="1" dirty="0"/>
                  <a:t> = 0</a:t>
                </a:r>
              </a:p>
              <a:p>
                <a:pPr marL="800100" lvl="1" indent="-342900">
                  <a:buFont typeface="Arial" panose="020B0604020202020204" pitchFamily="34" charset="0"/>
                  <a:buChar char="•"/>
                </a:pPr>
                <a:endParaRPr lang="en-US" sz="2000" i="1" dirty="0"/>
              </a:p>
            </p:txBody>
          </p:sp>
        </mc:Choice>
        <mc:Fallback xmlns="">
          <p:sp>
            <p:nvSpPr>
              <p:cNvPr id="7" name="Rectangle 6">
                <a:extLst>
                  <a:ext uri="{FF2B5EF4-FFF2-40B4-BE49-F238E27FC236}">
                    <a16:creationId xmlns:a16="http://schemas.microsoft.com/office/drawing/2014/main" id="{35ED37F1-DE6D-6949-B26C-73F6B0A6F0AA}"/>
                  </a:ext>
                </a:extLst>
              </p:cNvPr>
              <p:cNvSpPr>
                <a:spLocks noRot="1" noChangeAspect="1" noMove="1" noResize="1" noEditPoints="1" noAdjustHandles="1" noChangeArrowheads="1" noChangeShapeType="1" noTextEdit="1"/>
              </p:cNvSpPr>
              <p:nvPr/>
            </p:nvSpPr>
            <p:spPr>
              <a:xfrm>
                <a:off x="1002255" y="2475662"/>
                <a:ext cx="4418859" cy="3492944"/>
              </a:xfrm>
              <a:prstGeom prst="rect">
                <a:avLst/>
              </a:prstGeom>
              <a:blipFill>
                <a:blip r:embed="rId3"/>
                <a:stretch>
                  <a:fillRect l="-1433" r="-114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87747D34-A78B-294F-AC0D-04E858E60C1E}"/>
              </a:ext>
            </a:extLst>
          </p:cNvPr>
          <p:cNvSpPr txBox="1"/>
          <p:nvPr/>
        </p:nvSpPr>
        <p:spPr>
          <a:xfrm>
            <a:off x="7168896" y="2306000"/>
            <a:ext cx="2724912" cy="830997"/>
          </a:xfrm>
          <a:prstGeom prst="rect">
            <a:avLst/>
          </a:prstGeom>
          <a:noFill/>
        </p:spPr>
        <p:txBody>
          <a:bodyPr wrap="square" rtlCol="0">
            <a:spAutoFit/>
          </a:bodyPr>
          <a:lstStyle/>
          <a:p>
            <a:r>
              <a:rPr lang="en-US" sz="2400"/>
              <a:t>Challenges: </a:t>
            </a:r>
          </a:p>
          <a:p>
            <a:pPr marL="285750" indent="-285750">
              <a:buFont typeface="Arial" panose="020B0604020202020204" pitchFamily="34" charset="0"/>
              <a:buChar char="•"/>
            </a:pPr>
            <a:r>
              <a:rPr lang="en-US" sz="2400"/>
              <a:t>Transitivity</a:t>
            </a:r>
          </a:p>
        </p:txBody>
      </p:sp>
    </p:spTree>
    <p:extLst>
      <p:ext uri="{BB962C8B-B14F-4D97-AF65-F5344CB8AC3E}">
        <p14:creationId xmlns:p14="http://schemas.microsoft.com/office/powerpoint/2010/main" val="1177473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862C6-4DFD-AD43-956E-67C28C3502E8}"/>
              </a:ext>
            </a:extLst>
          </p:cNvPr>
          <p:cNvSpPr>
            <a:spLocks noGrp="1"/>
          </p:cNvSpPr>
          <p:nvPr>
            <p:ph type="title"/>
          </p:nvPr>
        </p:nvSpPr>
        <p:spPr/>
        <p:txBody>
          <a:bodyPr/>
          <a:lstStyle/>
          <a:p>
            <a:r>
              <a:rPr lang="en-US"/>
              <a:t>Motivation</a:t>
            </a:r>
          </a:p>
        </p:txBody>
      </p:sp>
      <p:sp>
        <p:nvSpPr>
          <p:cNvPr id="10" name="Oval 9">
            <a:extLst>
              <a:ext uri="{FF2B5EF4-FFF2-40B4-BE49-F238E27FC236}">
                <a16:creationId xmlns:a16="http://schemas.microsoft.com/office/drawing/2014/main" id="{2564CFE3-F23C-9248-B139-373DA9A403CF}"/>
              </a:ext>
            </a:extLst>
          </p:cNvPr>
          <p:cNvSpPr/>
          <p:nvPr/>
        </p:nvSpPr>
        <p:spPr>
          <a:xfrm>
            <a:off x="3815580" y="1881378"/>
            <a:ext cx="4709785" cy="4697585"/>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a:extLst>
              <a:ext uri="{FF2B5EF4-FFF2-40B4-BE49-F238E27FC236}">
                <a16:creationId xmlns:a16="http://schemas.microsoft.com/office/drawing/2014/main" id="{6160E31B-F445-4C44-800F-1A3DC0D429CD}"/>
              </a:ext>
            </a:extLst>
          </p:cNvPr>
          <p:cNvPicPr>
            <a:picLocks noChangeAspect="1"/>
          </p:cNvPicPr>
          <p:nvPr/>
        </p:nvPicPr>
        <p:blipFill>
          <a:blip r:embed="rId2"/>
          <a:stretch>
            <a:fillRect/>
          </a:stretch>
        </p:blipFill>
        <p:spPr>
          <a:xfrm>
            <a:off x="1405317" y="2286200"/>
            <a:ext cx="510417" cy="680386"/>
          </a:xfrm>
          <a:prstGeom prst="rect">
            <a:avLst/>
          </a:prstGeom>
        </p:spPr>
      </p:pic>
      <p:pic>
        <p:nvPicPr>
          <p:cNvPr id="27" name="Picture 26">
            <a:extLst>
              <a:ext uri="{FF2B5EF4-FFF2-40B4-BE49-F238E27FC236}">
                <a16:creationId xmlns:a16="http://schemas.microsoft.com/office/drawing/2014/main" id="{0887C3D3-9E30-1143-BF3F-C31460047B96}"/>
              </a:ext>
            </a:extLst>
          </p:cNvPr>
          <p:cNvPicPr>
            <a:picLocks noChangeAspect="1"/>
          </p:cNvPicPr>
          <p:nvPr/>
        </p:nvPicPr>
        <p:blipFill>
          <a:blip r:embed="rId3"/>
          <a:stretch>
            <a:fillRect/>
          </a:stretch>
        </p:blipFill>
        <p:spPr>
          <a:xfrm>
            <a:off x="10354535" y="2339627"/>
            <a:ext cx="469016" cy="625198"/>
          </a:xfrm>
          <a:prstGeom prst="rect">
            <a:avLst/>
          </a:prstGeom>
        </p:spPr>
      </p:pic>
      <p:pic>
        <p:nvPicPr>
          <p:cNvPr id="28" name="Picture 27">
            <a:extLst>
              <a:ext uri="{FF2B5EF4-FFF2-40B4-BE49-F238E27FC236}">
                <a16:creationId xmlns:a16="http://schemas.microsoft.com/office/drawing/2014/main" id="{15396BDC-EEC2-6C49-B2CB-0F8D89C7F838}"/>
              </a:ext>
            </a:extLst>
          </p:cNvPr>
          <p:cNvPicPr>
            <a:picLocks noChangeAspect="1"/>
          </p:cNvPicPr>
          <p:nvPr/>
        </p:nvPicPr>
        <p:blipFill>
          <a:blip r:embed="rId4"/>
          <a:stretch>
            <a:fillRect/>
          </a:stretch>
        </p:blipFill>
        <p:spPr>
          <a:xfrm>
            <a:off x="10698221" y="5093575"/>
            <a:ext cx="608943" cy="811670"/>
          </a:xfrm>
          <a:prstGeom prst="rect">
            <a:avLst/>
          </a:prstGeom>
        </p:spPr>
      </p:pic>
      <p:sp>
        <p:nvSpPr>
          <p:cNvPr id="29" name="Rounded Rectangle 28">
            <a:extLst>
              <a:ext uri="{FF2B5EF4-FFF2-40B4-BE49-F238E27FC236}">
                <a16:creationId xmlns:a16="http://schemas.microsoft.com/office/drawing/2014/main" id="{A781E84B-A7FB-3046-9A2C-B9ED8935CF53}"/>
              </a:ext>
            </a:extLst>
          </p:cNvPr>
          <p:cNvSpPr/>
          <p:nvPr/>
        </p:nvSpPr>
        <p:spPr bwMode="auto">
          <a:xfrm>
            <a:off x="2405320" y="2856627"/>
            <a:ext cx="1410260" cy="522788"/>
          </a:xfrm>
          <a:prstGeom prst="roundRect">
            <a:avLst/>
          </a:prstGeom>
          <a:solidFill>
            <a:srgbClr val="EEC8C8"/>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effectLst/>
              </a:rPr>
              <a:t>Feature Transformation</a:t>
            </a:r>
          </a:p>
        </p:txBody>
      </p:sp>
      <p:sp>
        <p:nvSpPr>
          <p:cNvPr id="30" name="Rounded Rectangle 29">
            <a:extLst>
              <a:ext uri="{FF2B5EF4-FFF2-40B4-BE49-F238E27FC236}">
                <a16:creationId xmlns:a16="http://schemas.microsoft.com/office/drawing/2014/main" id="{BE93F9CC-58C8-7F46-A3D9-27DC3732752E}"/>
              </a:ext>
            </a:extLst>
          </p:cNvPr>
          <p:cNvSpPr/>
          <p:nvPr/>
        </p:nvSpPr>
        <p:spPr bwMode="auto">
          <a:xfrm>
            <a:off x="8376422" y="2854825"/>
            <a:ext cx="1410260" cy="522788"/>
          </a:xfrm>
          <a:prstGeom prst="roundRect">
            <a:avLst/>
          </a:prstGeom>
          <a:solidFill>
            <a:srgbClr val="EEC8C8"/>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effectLst/>
              </a:rPr>
              <a:t>Feature Transformation</a:t>
            </a:r>
          </a:p>
        </p:txBody>
      </p:sp>
      <p:sp>
        <p:nvSpPr>
          <p:cNvPr id="31" name="Rounded Rectangle 30">
            <a:extLst>
              <a:ext uri="{FF2B5EF4-FFF2-40B4-BE49-F238E27FC236}">
                <a16:creationId xmlns:a16="http://schemas.microsoft.com/office/drawing/2014/main" id="{8A7A6F76-5A59-AF47-94F5-0D9FCEDF0943}"/>
              </a:ext>
            </a:extLst>
          </p:cNvPr>
          <p:cNvSpPr/>
          <p:nvPr/>
        </p:nvSpPr>
        <p:spPr bwMode="auto">
          <a:xfrm>
            <a:off x="8594647" y="4654833"/>
            <a:ext cx="1410260" cy="522788"/>
          </a:xfrm>
          <a:prstGeom prst="roundRect">
            <a:avLst/>
          </a:prstGeom>
          <a:solidFill>
            <a:srgbClr val="EEC8C8"/>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effectLst/>
              </a:rPr>
              <a:t>Feature Transformation</a:t>
            </a:r>
          </a:p>
        </p:txBody>
      </p:sp>
      <p:cxnSp>
        <p:nvCxnSpPr>
          <p:cNvPr id="33" name="Curved Connector 32">
            <a:extLst>
              <a:ext uri="{FF2B5EF4-FFF2-40B4-BE49-F238E27FC236}">
                <a16:creationId xmlns:a16="http://schemas.microsoft.com/office/drawing/2014/main" id="{68F4C0D8-387B-6341-A290-0FAEDDC60DAE}"/>
              </a:ext>
            </a:extLst>
          </p:cNvPr>
          <p:cNvCxnSpPr>
            <a:endCxn id="29" idx="1"/>
          </p:cNvCxnSpPr>
          <p:nvPr/>
        </p:nvCxnSpPr>
        <p:spPr>
          <a:xfrm>
            <a:off x="1766170" y="2626393"/>
            <a:ext cx="639150" cy="49162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urved Connector 34">
            <a:extLst>
              <a:ext uri="{FF2B5EF4-FFF2-40B4-BE49-F238E27FC236}">
                <a16:creationId xmlns:a16="http://schemas.microsoft.com/office/drawing/2014/main" id="{09BB410A-C7FD-0C42-B2E5-D487B4C5B7D9}"/>
              </a:ext>
            </a:extLst>
          </p:cNvPr>
          <p:cNvCxnSpPr>
            <a:stCxn id="29" idx="3"/>
          </p:cNvCxnSpPr>
          <p:nvPr/>
        </p:nvCxnSpPr>
        <p:spPr>
          <a:xfrm>
            <a:off x="3815580" y="3118021"/>
            <a:ext cx="2059127" cy="890308"/>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urved Connector 39">
            <a:extLst>
              <a:ext uri="{FF2B5EF4-FFF2-40B4-BE49-F238E27FC236}">
                <a16:creationId xmlns:a16="http://schemas.microsoft.com/office/drawing/2014/main" id="{96B40E93-D023-6249-90F2-5842CFA83BFD}"/>
              </a:ext>
            </a:extLst>
          </p:cNvPr>
          <p:cNvCxnSpPr>
            <a:stCxn id="31" idx="1"/>
          </p:cNvCxnSpPr>
          <p:nvPr/>
        </p:nvCxnSpPr>
        <p:spPr>
          <a:xfrm rot="10800000">
            <a:off x="6170473" y="4230171"/>
            <a:ext cx="2424175" cy="686057"/>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Curved Connector 41">
            <a:extLst>
              <a:ext uri="{FF2B5EF4-FFF2-40B4-BE49-F238E27FC236}">
                <a16:creationId xmlns:a16="http://schemas.microsoft.com/office/drawing/2014/main" id="{B9A3D1F0-AACB-D944-8835-882F471F2738}"/>
              </a:ext>
            </a:extLst>
          </p:cNvPr>
          <p:cNvCxnSpPr>
            <a:stCxn id="28" idx="1"/>
            <a:endCxn id="31" idx="3"/>
          </p:cNvCxnSpPr>
          <p:nvPr/>
        </p:nvCxnSpPr>
        <p:spPr>
          <a:xfrm rot="10800000">
            <a:off x="10004907" y="4916228"/>
            <a:ext cx="693314" cy="58318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277E96B1-56D4-2D44-A67A-7AAECCEF2DBA}"/>
              </a:ext>
            </a:extLst>
          </p:cNvPr>
          <p:cNvCxnSpPr>
            <a:stCxn id="27" idx="1"/>
            <a:endCxn id="30" idx="0"/>
          </p:cNvCxnSpPr>
          <p:nvPr/>
        </p:nvCxnSpPr>
        <p:spPr>
          <a:xfrm rot="10800000" flipV="1">
            <a:off x="9081553" y="2652225"/>
            <a:ext cx="1272983" cy="202599"/>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Curved Connector 45">
            <a:extLst>
              <a:ext uri="{FF2B5EF4-FFF2-40B4-BE49-F238E27FC236}">
                <a16:creationId xmlns:a16="http://schemas.microsoft.com/office/drawing/2014/main" id="{3F1CDF25-D3FB-2241-8EBF-A785C19FD3E2}"/>
              </a:ext>
            </a:extLst>
          </p:cNvPr>
          <p:cNvCxnSpPr>
            <a:cxnSpLocks/>
            <a:stCxn id="30" idx="1"/>
          </p:cNvCxnSpPr>
          <p:nvPr/>
        </p:nvCxnSpPr>
        <p:spPr>
          <a:xfrm rot="10800000" flipV="1">
            <a:off x="6170472" y="3116218"/>
            <a:ext cx="2205950" cy="700671"/>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40203F62-4B31-3C46-86C6-4C3FF8984A51}"/>
              </a:ext>
            </a:extLst>
          </p:cNvPr>
          <p:cNvSpPr txBox="1"/>
          <p:nvPr/>
        </p:nvSpPr>
        <p:spPr>
          <a:xfrm>
            <a:off x="2363715" y="6308209"/>
            <a:ext cx="2966291" cy="369332"/>
          </a:xfrm>
          <a:prstGeom prst="rect">
            <a:avLst/>
          </a:prstGeom>
          <a:noFill/>
        </p:spPr>
        <p:txBody>
          <a:bodyPr wrap="square" rtlCol="0">
            <a:spAutoFit/>
          </a:bodyPr>
          <a:lstStyle/>
          <a:p>
            <a:r>
              <a:rPr lang="en-US"/>
              <a:t>Learnt  Representation Space</a:t>
            </a:r>
          </a:p>
        </p:txBody>
      </p:sp>
    </p:spTree>
    <p:extLst>
      <p:ext uri="{BB962C8B-B14F-4D97-AF65-F5344CB8AC3E}">
        <p14:creationId xmlns:p14="http://schemas.microsoft.com/office/powerpoint/2010/main" val="870959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4E9CF-B2E9-8140-B6FF-A77BA3A8869D}"/>
              </a:ext>
            </a:extLst>
          </p:cNvPr>
          <p:cNvSpPr>
            <a:spLocks noGrp="1"/>
          </p:cNvSpPr>
          <p:nvPr>
            <p:ph type="title"/>
          </p:nvPr>
        </p:nvSpPr>
        <p:spPr/>
        <p:txBody>
          <a:bodyPr/>
          <a:lstStyle/>
          <a:p>
            <a:r>
              <a:rPr lang="en-US"/>
              <a:t>Goal</a:t>
            </a:r>
          </a:p>
        </p:txBody>
      </p:sp>
      <p:sp>
        <p:nvSpPr>
          <p:cNvPr id="3" name="Content Placeholder 2">
            <a:extLst>
              <a:ext uri="{FF2B5EF4-FFF2-40B4-BE49-F238E27FC236}">
                <a16:creationId xmlns:a16="http://schemas.microsoft.com/office/drawing/2014/main" id="{3845463F-5D30-8A47-ABEB-CC19C277819C}"/>
              </a:ext>
            </a:extLst>
          </p:cNvPr>
          <p:cNvSpPr>
            <a:spLocks noGrp="1"/>
          </p:cNvSpPr>
          <p:nvPr>
            <p:ph idx="1"/>
          </p:nvPr>
        </p:nvSpPr>
        <p:spPr>
          <a:xfrm>
            <a:off x="167562" y="1825151"/>
            <a:ext cx="4159542" cy="4351338"/>
          </a:xfrm>
        </p:spPr>
        <p:txBody>
          <a:bodyPr/>
          <a:lstStyle/>
          <a:p>
            <a:r>
              <a:rPr lang="en-US"/>
              <a:t>Learn representation space which can differentiate between similar and complementary items</a:t>
            </a:r>
          </a:p>
        </p:txBody>
      </p:sp>
      <p:grpSp>
        <p:nvGrpSpPr>
          <p:cNvPr id="5" name="Group 4">
            <a:extLst>
              <a:ext uri="{FF2B5EF4-FFF2-40B4-BE49-F238E27FC236}">
                <a16:creationId xmlns:a16="http://schemas.microsoft.com/office/drawing/2014/main" id="{857315D3-CA9A-A440-942D-57A02ADB7869}"/>
              </a:ext>
            </a:extLst>
          </p:cNvPr>
          <p:cNvGrpSpPr/>
          <p:nvPr/>
        </p:nvGrpSpPr>
        <p:grpSpPr>
          <a:xfrm>
            <a:off x="4657066" y="632178"/>
            <a:ext cx="6976997" cy="6042806"/>
            <a:chOff x="4055817" y="970381"/>
            <a:chExt cx="6976997" cy="6042806"/>
          </a:xfrm>
        </p:grpSpPr>
        <p:grpSp>
          <p:nvGrpSpPr>
            <p:cNvPr id="8" name="Group 7">
              <a:extLst>
                <a:ext uri="{FF2B5EF4-FFF2-40B4-BE49-F238E27FC236}">
                  <a16:creationId xmlns:a16="http://schemas.microsoft.com/office/drawing/2014/main" id="{1BC91882-6687-1748-8FA7-1973F95E06D0}"/>
                </a:ext>
              </a:extLst>
            </p:cNvPr>
            <p:cNvGrpSpPr/>
            <p:nvPr/>
          </p:nvGrpSpPr>
          <p:grpSpPr>
            <a:xfrm>
              <a:off x="4055817" y="970381"/>
              <a:ext cx="6976997" cy="6042806"/>
              <a:chOff x="7916593" y="-586617"/>
              <a:chExt cx="3892314" cy="3892314"/>
            </a:xfrm>
          </p:grpSpPr>
          <p:sp>
            <p:nvSpPr>
              <p:cNvPr id="9" name="Oval 8">
                <a:extLst>
                  <a:ext uri="{FF2B5EF4-FFF2-40B4-BE49-F238E27FC236}">
                    <a16:creationId xmlns:a16="http://schemas.microsoft.com/office/drawing/2014/main" id="{52AB8CFD-67D5-E846-8BF6-CBA39DF151AD}"/>
                  </a:ext>
                </a:extLst>
              </p:cNvPr>
              <p:cNvSpPr/>
              <p:nvPr/>
            </p:nvSpPr>
            <p:spPr>
              <a:xfrm>
                <a:off x="7916593" y="-586617"/>
                <a:ext cx="3892314" cy="38923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84AE47F-F7CD-F540-8B6A-10FB7520E6FF}"/>
                  </a:ext>
                </a:extLst>
              </p:cNvPr>
              <p:cNvSpPr/>
              <p:nvPr/>
            </p:nvSpPr>
            <p:spPr>
              <a:xfrm>
                <a:off x="8839522" y="295642"/>
                <a:ext cx="2071492" cy="2071492"/>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A869671-279D-DA48-B1E0-98F3A2A7B15C}"/>
                  </a:ext>
                </a:extLst>
              </p:cNvPr>
              <p:cNvSpPr/>
              <p:nvPr/>
            </p:nvSpPr>
            <p:spPr>
              <a:xfrm>
                <a:off x="9510666" y="976184"/>
                <a:ext cx="710408" cy="710408"/>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Similar items</a:t>
                </a:r>
              </a:p>
            </p:txBody>
          </p:sp>
        </p:grpSp>
        <p:sp>
          <p:nvSpPr>
            <p:cNvPr id="4" name="Rectangle 3">
              <a:extLst>
                <a:ext uri="{FF2B5EF4-FFF2-40B4-BE49-F238E27FC236}">
                  <a16:creationId xmlns:a16="http://schemas.microsoft.com/office/drawing/2014/main" id="{57B91DD9-2CE9-BA45-90EE-D2ADF1A59ED4}"/>
                </a:ext>
              </a:extLst>
            </p:cNvPr>
            <p:cNvSpPr/>
            <p:nvPr/>
          </p:nvSpPr>
          <p:spPr>
            <a:xfrm>
              <a:off x="6401343" y="2724787"/>
              <a:ext cx="2263889" cy="369332"/>
            </a:xfrm>
            <a:prstGeom prst="rect">
              <a:avLst/>
            </a:prstGeom>
          </p:spPr>
          <p:txBody>
            <a:bodyPr wrap="none">
              <a:spAutoFit/>
            </a:bodyPr>
            <a:lstStyle/>
            <a:p>
              <a:pPr algn="ctr"/>
              <a:r>
                <a:rPr lang="en-US"/>
                <a:t>Complementary items</a:t>
              </a:r>
            </a:p>
          </p:txBody>
        </p:sp>
        <p:sp>
          <p:nvSpPr>
            <p:cNvPr id="26" name="Rectangle 25">
              <a:extLst>
                <a:ext uri="{FF2B5EF4-FFF2-40B4-BE49-F238E27FC236}">
                  <a16:creationId xmlns:a16="http://schemas.microsoft.com/office/drawing/2014/main" id="{2EC55D96-7853-2342-8150-C717CEE298B8}"/>
                </a:ext>
              </a:extLst>
            </p:cNvPr>
            <p:cNvSpPr/>
            <p:nvPr/>
          </p:nvSpPr>
          <p:spPr>
            <a:xfrm>
              <a:off x="6754645" y="1455819"/>
              <a:ext cx="1579343" cy="369332"/>
            </a:xfrm>
            <a:prstGeom prst="rect">
              <a:avLst/>
            </a:prstGeom>
          </p:spPr>
          <p:txBody>
            <a:bodyPr wrap="none">
              <a:spAutoFit/>
            </a:bodyPr>
            <a:lstStyle/>
            <a:p>
              <a:pPr algn="ctr"/>
              <a:r>
                <a:rPr lang="en-US"/>
                <a:t>Negative items</a:t>
              </a:r>
            </a:p>
          </p:txBody>
        </p:sp>
      </p:grpSp>
    </p:spTree>
    <p:extLst>
      <p:ext uri="{BB962C8B-B14F-4D97-AF65-F5344CB8AC3E}">
        <p14:creationId xmlns:p14="http://schemas.microsoft.com/office/powerpoint/2010/main" val="4133964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2A97608-7BDA-854B-98BD-4BD8B6592492}"/>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rPr>
              <a:t>Problem Formulation</a:t>
            </a:r>
          </a:p>
        </p:txBody>
      </p:sp>
      <p:sp>
        <p:nvSpPr>
          <p:cNvPr id="3" name="Content Placeholder 2">
            <a:extLst>
              <a:ext uri="{FF2B5EF4-FFF2-40B4-BE49-F238E27FC236}">
                <a16:creationId xmlns:a16="http://schemas.microsoft.com/office/drawing/2014/main" id="{18262BAC-2DE4-B84B-B409-2CDC38C0B27E}"/>
              </a:ext>
            </a:extLst>
          </p:cNvPr>
          <p:cNvSpPr>
            <a:spLocks noGrp="1"/>
          </p:cNvSpPr>
          <p:nvPr>
            <p:ph idx="1"/>
          </p:nvPr>
        </p:nvSpPr>
        <p:spPr>
          <a:xfrm>
            <a:off x="1179226" y="3092970"/>
            <a:ext cx="9833548" cy="2693976"/>
          </a:xfrm>
        </p:spPr>
        <p:txBody>
          <a:bodyPr>
            <a:normAutofit/>
          </a:bodyPr>
          <a:lstStyle/>
          <a:p>
            <a:r>
              <a:rPr lang="en-US" sz="2400" dirty="0">
                <a:solidFill>
                  <a:srgbClr val="000000"/>
                </a:solidFill>
              </a:rPr>
              <a:t>a: Anchor item</a:t>
            </a:r>
          </a:p>
          <a:p>
            <a:r>
              <a:rPr lang="en-US" sz="2400" dirty="0">
                <a:solidFill>
                  <a:srgbClr val="000000"/>
                </a:solidFill>
              </a:rPr>
              <a:t>c: Complementary item to anchor item</a:t>
            </a:r>
          </a:p>
          <a:p>
            <a:r>
              <a:rPr lang="en-US" sz="2400" dirty="0">
                <a:solidFill>
                  <a:srgbClr val="000000"/>
                </a:solidFill>
              </a:rPr>
              <a:t>s: Similar item to anchor item</a:t>
            </a:r>
          </a:p>
          <a:p>
            <a:r>
              <a:rPr lang="en-US" sz="2400" dirty="0">
                <a:solidFill>
                  <a:srgbClr val="000000"/>
                </a:solidFill>
              </a:rPr>
              <a:t>n: Negative item to anchor item</a:t>
            </a:r>
          </a:p>
          <a:p>
            <a:r>
              <a:rPr lang="en-US" sz="2400" i="1" dirty="0">
                <a:solidFill>
                  <a:srgbClr val="000000"/>
                </a:solidFill>
              </a:rPr>
              <a:t>a</a:t>
            </a:r>
            <a:r>
              <a:rPr lang="en-US" sz="2400" i="1" baseline="-25000" dirty="0">
                <a:solidFill>
                  <a:srgbClr val="000000"/>
                </a:solidFill>
              </a:rPr>
              <a:t>f</a:t>
            </a:r>
            <a:r>
              <a:rPr lang="en-US" sz="2400" dirty="0">
                <a:solidFill>
                  <a:srgbClr val="000000"/>
                </a:solidFill>
              </a:rPr>
              <a:t>′ , </a:t>
            </a:r>
            <a:r>
              <a:rPr lang="en-US" sz="2400" i="1" dirty="0">
                <a:solidFill>
                  <a:srgbClr val="000000"/>
                </a:solidFill>
              </a:rPr>
              <a:t>c</a:t>
            </a:r>
            <a:r>
              <a:rPr lang="en-US" sz="2400" i="1" baseline="-25000" dirty="0">
                <a:solidFill>
                  <a:srgbClr val="000000"/>
                </a:solidFill>
              </a:rPr>
              <a:t>f</a:t>
            </a:r>
            <a:r>
              <a:rPr lang="en-US" sz="2400" dirty="0">
                <a:solidFill>
                  <a:srgbClr val="000000"/>
                </a:solidFill>
              </a:rPr>
              <a:t>′ , </a:t>
            </a:r>
            <a:r>
              <a:rPr lang="en-US" sz="2400" i="1" dirty="0">
                <a:solidFill>
                  <a:srgbClr val="000000"/>
                </a:solidFill>
              </a:rPr>
              <a:t>s</a:t>
            </a:r>
            <a:r>
              <a:rPr lang="en-US" sz="2400" i="1" baseline="-25000" dirty="0">
                <a:solidFill>
                  <a:srgbClr val="000000"/>
                </a:solidFill>
              </a:rPr>
              <a:t>f</a:t>
            </a:r>
            <a:r>
              <a:rPr lang="en-US" sz="2400" dirty="0">
                <a:solidFill>
                  <a:srgbClr val="000000"/>
                </a:solidFill>
              </a:rPr>
              <a:t>′ , </a:t>
            </a:r>
            <a:r>
              <a:rPr lang="en-US" sz="2400" i="1" dirty="0">
                <a:solidFill>
                  <a:srgbClr val="000000"/>
                </a:solidFill>
              </a:rPr>
              <a:t>n</a:t>
            </a:r>
            <a:r>
              <a:rPr lang="en-US" sz="2400" i="1" baseline="-25000" dirty="0">
                <a:solidFill>
                  <a:srgbClr val="000000"/>
                </a:solidFill>
              </a:rPr>
              <a:t>f</a:t>
            </a:r>
            <a:r>
              <a:rPr lang="en-US" sz="2400" dirty="0">
                <a:solidFill>
                  <a:srgbClr val="000000"/>
                </a:solidFill>
              </a:rPr>
              <a:t>′</a:t>
            </a:r>
            <a:r>
              <a:rPr lang="en-US" sz="2400" dirty="0">
                <a:solidFill>
                  <a:srgbClr val="000000"/>
                </a:solidFill>
                <a:effectLst/>
              </a:rPr>
              <a:t> </a:t>
            </a:r>
            <a:r>
              <a:rPr lang="en-US" sz="2400" dirty="0">
                <a:solidFill>
                  <a:srgbClr val="000000"/>
                </a:solidFill>
              </a:rPr>
              <a:t>: Normalized learnt feature representation for </a:t>
            </a:r>
            <a:r>
              <a:rPr lang="en-US" sz="2400" i="1" dirty="0">
                <a:solidFill>
                  <a:srgbClr val="000000"/>
                </a:solidFill>
              </a:rPr>
              <a:t>a</a:t>
            </a:r>
            <a:r>
              <a:rPr lang="en-US" sz="2400" dirty="0">
                <a:solidFill>
                  <a:srgbClr val="000000"/>
                </a:solidFill>
              </a:rPr>
              <a:t>, </a:t>
            </a:r>
            <a:r>
              <a:rPr lang="en-US" sz="2400" i="1" dirty="0">
                <a:solidFill>
                  <a:srgbClr val="000000"/>
                </a:solidFill>
              </a:rPr>
              <a:t>c</a:t>
            </a:r>
            <a:r>
              <a:rPr lang="en-US" sz="2400" dirty="0">
                <a:solidFill>
                  <a:srgbClr val="000000"/>
                </a:solidFill>
              </a:rPr>
              <a:t>, </a:t>
            </a:r>
            <a:r>
              <a:rPr lang="en-US" sz="2400" i="1" dirty="0">
                <a:solidFill>
                  <a:srgbClr val="000000"/>
                </a:solidFill>
              </a:rPr>
              <a:t>s</a:t>
            </a:r>
            <a:r>
              <a:rPr lang="en-US" sz="2400" dirty="0">
                <a:solidFill>
                  <a:srgbClr val="000000"/>
                </a:solidFill>
              </a:rPr>
              <a:t>, </a:t>
            </a:r>
            <a:r>
              <a:rPr lang="en-US" sz="2400" i="1" dirty="0">
                <a:solidFill>
                  <a:srgbClr val="000000"/>
                </a:solidFill>
              </a:rPr>
              <a:t>n</a:t>
            </a:r>
            <a:endParaRPr lang="en-US" sz="2400" dirty="0">
              <a:solidFill>
                <a:srgbClr val="000000"/>
              </a:solidFill>
            </a:endParaRPr>
          </a:p>
          <a:p>
            <a:endParaRPr lang="en-US" sz="2000" dirty="0">
              <a:solidFill>
                <a:srgbClr val="000000"/>
              </a:solidFill>
            </a:endParaRPr>
          </a:p>
          <a:p>
            <a:endParaRPr lang="en-US" sz="2000" dirty="0">
              <a:solidFill>
                <a:srgbClr val="000000"/>
              </a:solidFill>
            </a:endParaRPr>
          </a:p>
          <a:p>
            <a:endParaRPr lang="en-US" sz="2000" dirty="0">
              <a:solidFill>
                <a:srgbClr val="000000"/>
              </a:solidFill>
            </a:endParaRPr>
          </a:p>
        </p:txBody>
      </p:sp>
    </p:spTree>
    <p:extLst>
      <p:ext uri="{BB962C8B-B14F-4D97-AF65-F5344CB8AC3E}">
        <p14:creationId xmlns:p14="http://schemas.microsoft.com/office/powerpoint/2010/main" val="362707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1A681-2DE0-AA43-9624-C54C49544DFA}"/>
              </a:ext>
            </a:extLst>
          </p:cNvPr>
          <p:cNvSpPr>
            <a:spLocks noGrp="1"/>
          </p:cNvSpPr>
          <p:nvPr>
            <p:ph type="title"/>
          </p:nvPr>
        </p:nvSpPr>
        <p:spPr/>
        <p:txBody>
          <a:bodyPr/>
          <a:lstStyle/>
          <a:p>
            <a:r>
              <a:rPr lang="en-US"/>
              <a:t>Network Architecture</a:t>
            </a:r>
          </a:p>
        </p:txBody>
      </p:sp>
      <p:sp>
        <p:nvSpPr>
          <p:cNvPr id="4" name="Rounded Rectangle 3">
            <a:extLst>
              <a:ext uri="{FF2B5EF4-FFF2-40B4-BE49-F238E27FC236}">
                <a16:creationId xmlns:a16="http://schemas.microsoft.com/office/drawing/2014/main" id="{B9412A07-C412-E242-8174-FC6A676B7BE9}"/>
              </a:ext>
            </a:extLst>
          </p:cNvPr>
          <p:cNvSpPr/>
          <p:nvPr/>
        </p:nvSpPr>
        <p:spPr bwMode="auto">
          <a:xfrm>
            <a:off x="2932120" y="2198956"/>
            <a:ext cx="1410260" cy="522788"/>
          </a:xfrm>
          <a:prstGeom prst="roundRect">
            <a:avLst/>
          </a:prstGeom>
          <a:solidFill>
            <a:srgbClr val="EEC8C8"/>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effectLst/>
              </a:rPr>
              <a:t>GUSE</a:t>
            </a:r>
          </a:p>
        </p:txBody>
      </p:sp>
      <p:sp>
        <p:nvSpPr>
          <p:cNvPr id="5" name="Rounded Rectangle 4">
            <a:extLst>
              <a:ext uri="{FF2B5EF4-FFF2-40B4-BE49-F238E27FC236}">
                <a16:creationId xmlns:a16="http://schemas.microsoft.com/office/drawing/2014/main" id="{F42B388A-B9D9-0143-AA56-2CCAB8FFE79D}"/>
              </a:ext>
            </a:extLst>
          </p:cNvPr>
          <p:cNvSpPr/>
          <p:nvPr/>
        </p:nvSpPr>
        <p:spPr bwMode="auto">
          <a:xfrm>
            <a:off x="2932120" y="3262207"/>
            <a:ext cx="1410260" cy="522788"/>
          </a:xfrm>
          <a:prstGeom prst="roundRect">
            <a:avLst/>
          </a:prstGeom>
          <a:solidFill>
            <a:srgbClr val="EEC8C8"/>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a:r>
              <a:rPr lang="en-US" sz="1200"/>
              <a:t>GUSE</a:t>
            </a:r>
            <a:endParaRPr kumimoji="0" lang="en-US" sz="1200" b="0" i="0" u="none" strike="noStrike" cap="none" normalizeH="0" baseline="0">
              <a:ln>
                <a:noFill/>
              </a:ln>
              <a:effectLst/>
            </a:endParaRPr>
          </a:p>
        </p:txBody>
      </p:sp>
      <p:sp>
        <p:nvSpPr>
          <p:cNvPr id="6" name="Rounded Rectangle 5">
            <a:extLst>
              <a:ext uri="{FF2B5EF4-FFF2-40B4-BE49-F238E27FC236}">
                <a16:creationId xmlns:a16="http://schemas.microsoft.com/office/drawing/2014/main" id="{3BDF014D-0BB5-DE46-842F-388322385B29}"/>
              </a:ext>
            </a:extLst>
          </p:cNvPr>
          <p:cNvSpPr/>
          <p:nvPr/>
        </p:nvSpPr>
        <p:spPr bwMode="auto">
          <a:xfrm>
            <a:off x="2932120" y="4980208"/>
            <a:ext cx="1410260" cy="522788"/>
          </a:xfrm>
          <a:prstGeom prst="roundRect">
            <a:avLst/>
          </a:prstGeom>
          <a:solidFill>
            <a:srgbClr val="EEC8C8"/>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a:r>
              <a:rPr lang="en-US" sz="1200"/>
              <a:t>GUSE</a:t>
            </a:r>
            <a:endParaRPr kumimoji="0" lang="en-US" sz="1200" b="0" i="0" u="none" strike="noStrike" cap="none" normalizeH="0" baseline="0">
              <a:ln>
                <a:noFill/>
              </a:ln>
              <a:effectLst/>
            </a:endParaRPr>
          </a:p>
        </p:txBody>
      </p:sp>
      <p:grpSp>
        <p:nvGrpSpPr>
          <p:cNvPr id="7" name="Group 6">
            <a:extLst>
              <a:ext uri="{FF2B5EF4-FFF2-40B4-BE49-F238E27FC236}">
                <a16:creationId xmlns:a16="http://schemas.microsoft.com/office/drawing/2014/main" id="{962F7F89-A141-E14F-863E-CFED6E127027}"/>
              </a:ext>
            </a:extLst>
          </p:cNvPr>
          <p:cNvGrpSpPr/>
          <p:nvPr/>
        </p:nvGrpSpPr>
        <p:grpSpPr>
          <a:xfrm>
            <a:off x="4735515" y="4983235"/>
            <a:ext cx="2792725" cy="522788"/>
            <a:chOff x="2613241" y="1241439"/>
            <a:chExt cx="2792725" cy="522788"/>
          </a:xfrm>
        </p:grpSpPr>
        <p:sp>
          <p:nvSpPr>
            <p:cNvPr id="8" name="Rounded Rectangle 7">
              <a:extLst>
                <a:ext uri="{FF2B5EF4-FFF2-40B4-BE49-F238E27FC236}">
                  <a16:creationId xmlns:a16="http://schemas.microsoft.com/office/drawing/2014/main" id="{E499C756-D6DD-D240-BE1C-45AC9B72C23C}"/>
                </a:ext>
              </a:extLst>
            </p:cNvPr>
            <p:cNvSpPr/>
            <p:nvPr/>
          </p:nvSpPr>
          <p:spPr bwMode="auto">
            <a:xfrm>
              <a:off x="2613241" y="1241439"/>
              <a:ext cx="2792725" cy="522788"/>
            </a:xfrm>
            <a:prstGeom prst="roundRect">
              <a:avLst/>
            </a:prstGeom>
            <a:solidFill>
              <a:srgbClr val="EEC8C8"/>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effectLst/>
              </a:endParaRPr>
            </a:p>
          </p:txBody>
        </p:sp>
        <p:sp>
          <p:nvSpPr>
            <p:cNvPr id="9" name="Rectangle 8">
              <a:extLst>
                <a:ext uri="{FF2B5EF4-FFF2-40B4-BE49-F238E27FC236}">
                  <a16:creationId xmlns:a16="http://schemas.microsoft.com/office/drawing/2014/main" id="{1C1BC9DF-6E12-F54C-9A29-5EDAD5E03CCA}"/>
                </a:ext>
              </a:extLst>
            </p:cNvPr>
            <p:cNvSpPr/>
            <p:nvPr/>
          </p:nvSpPr>
          <p:spPr bwMode="auto">
            <a:xfrm>
              <a:off x="2780957" y="1380067"/>
              <a:ext cx="1354667" cy="245533"/>
            </a:xfrm>
            <a:prstGeom prst="rect">
              <a:avLst/>
            </a:prstGeom>
            <a:solidFill>
              <a:schemeClr val="bg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eaLnBrk="1" hangingPunct="1"/>
              <a:r>
                <a:rPr lang="en-US" sz="1200"/>
                <a:t>FC</a:t>
              </a: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10" name="Rectangle 9">
              <a:extLst>
                <a:ext uri="{FF2B5EF4-FFF2-40B4-BE49-F238E27FC236}">
                  <a16:creationId xmlns:a16="http://schemas.microsoft.com/office/drawing/2014/main" id="{8440B5C8-29FB-3040-A884-884D029ED221}"/>
                </a:ext>
              </a:extLst>
            </p:cNvPr>
            <p:cNvSpPr/>
            <p:nvPr/>
          </p:nvSpPr>
          <p:spPr bwMode="auto">
            <a:xfrm>
              <a:off x="4265925" y="1380067"/>
              <a:ext cx="958008" cy="245533"/>
            </a:xfrm>
            <a:prstGeom prst="rect">
              <a:avLst/>
            </a:prstGeom>
            <a:solidFill>
              <a:schemeClr val="bg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eaLnBrk="1" hangingPunct="1"/>
              <a:r>
                <a:rPr lang="en-US" sz="1200"/>
                <a:t>Embedding</a:t>
              </a:r>
            </a:p>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mc:AlternateContent xmlns:mc="http://schemas.openxmlformats.org/markup-compatibility/2006" xmlns:a14="http://schemas.microsoft.com/office/drawing/2010/main">
        <mc:Choice Requires="a14">
          <p:sp>
            <p:nvSpPr>
              <p:cNvPr id="11" name="Content Placeholder 12">
                <a:extLst>
                  <a:ext uri="{FF2B5EF4-FFF2-40B4-BE49-F238E27FC236}">
                    <a16:creationId xmlns:a16="http://schemas.microsoft.com/office/drawing/2014/main" id="{93C5D491-0840-E34B-880D-D6C021DCE2AD}"/>
                  </a:ext>
                </a:extLst>
              </p:cNvPr>
              <p:cNvSpPr txBox="1">
                <a:spLocks/>
              </p:cNvSpPr>
              <p:nvPr/>
            </p:nvSpPr>
            <p:spPr bwMode="auto">
              <a:xfrm>
                <a:off x="8195835" y="3301005"/>
                <a:ext cx="3006943" cy="1155733"/>
              </a:xfrm>
              <a:prstGeom prst="roundRect">
                <a:avLst/>
              </a:prstGeom>
              <a:solidFill>
                <a:srgbClr val="EEC8C8"/>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base">
                  <a:lnSpc>
                    <a:spcPct val="100000"/>
                  </a:lnSpc>
                  <a:spcBef>
                    <a:spcPct val="0"/>
                  </a:spcBef>
                  <a:spcAft>
                    <a:spcPct val="0"/>
                  </a:spcAft>
                  <a:buFontTx/>
                  <a:buNone/>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𝑄𝑢𝑎𝑑𝑟𝑢𝑝𝑙𝑒𝑡</m:t>
                      </m:r>
                      <m:r>
                        <a:rPr lang="en-US" sz="1400" i="1" smtClean="0">
                          <a:latin typeface="Cambria Math" panose="02040503050406030204" pitchFamily="18" charset="0"/>
                        </a:rPr>
                        <m:t> </m:t>
                      </m:r>
                      <m:r>
                        <a:rPr lang="en-US" sz="1400" i="1" smtClean="0">
                          <a:latin typeface="Cambria Math" panose="02040503050406030204" pitchFamily="18" charset="0"/>
                        </a:rPr>
                        <m:t>𝑙𝑜𝑠𝑠</m:t>
                      </m:r>
                    </m:oMath>
                  </m:oMathPara>
                </a14:m>
                <a:endParaRPr lang="en-US" sz="1400" i="1">
                  <a:latin typeface="Cambria Math" panose="02040503050406030204" pitchFamily="18" charset="0"/>
                </a:endParaRPr>
              </a:p>
            </p:txBody>
          </p:sp>
        </mc:Choice>
        <mc:Fallback xmlns="">
          <p:sp>
            <p:nvSpPr>
              <p:cNvPr id="11" name="Content Placeholder 12">
                <a:extLst>
                  <a:ext uri="{FF2B5EF4-FFF2-40B4-BE49-F238E27FC236}">
                    <a16:creationId xmlns:a16="http://schemas.microsoft.com/office/drawing/2014/main" id="{93C5D491-0840-E34B-880D-D6C021DCE2AD}"/>
                  </a:ext>
                </a:extLst>
              </p:cNvPr>
              <p:cNvSpPr txBox="1">
                <a:spLocks noRot="1" noChangeAspect="1" noMove="1" noResize="1" noEditPoints="1" noAdjustHandles="1" noChangeArrowheads="1" noChangeShapeType="1" noTextEdit="1"/>
              </p:cNvSpPr>
              <p:nvPr/>
            </p:nvSpPr>
            <p:spPr bwMode="auto">
              <a:xfrm>
                <a:off x="8195835" y="3301005"/>
                <a:ext cx="3006943" cy="1155733"/>
              </a:xfrm>
              <a:prstGeom prst="roundRect">
                <a:avLst/>
              </a:prstGeom>
              <a:blipFill>
                <a:blip r:embed="rId3"/>
                <a:stretch>
                  <a:fillRect/>
                </a:stretch>
              </a:blipFill>
              <a:ln w="12700" cap="flat" cmpd="sng" algn="ctr">
                <a:solidFill>
                  <a:schemeClr val="tx1"/>
                </a:solidFill>
                <a:prstDash val="solid"/>
                <a:round/>
                <a:headEnd type="none" w="sm" len="sm"/>
                <a:tailEnd type="none" w="sm" len="sm"/>
              </a:ln>
              <a:effectLst/>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E935672A-71B4-5747-9B12-CF91A5C54476}"/>
              </a:ext>
            </a:extLst>
          </p:cNvPr>
          <p:cNvGrpSpPr/>
          <p:nvPr/>
        </p:nvGrpSpPr>
        <p:grpSpPr>
          <a:xfrm>
            <a:off x="4739750" y="2197635"/>
            <a:ext cx="2792725" cy="522788"/>
            <a:chOff x="2613241" y="1241439"/>
            <a:chExt cx="2792725" cy="522788"/>
          </a:xfrm>
        </p:grpSpPr>
        <p:sp>
          <p:nvSpPr>
            <p:cNvPr id="13" name="Rounded Rectangle 12">
              <a:extLst>
                <a:ext uri="{FF2B5EF4-FFF2-40B4-BE49-F238E27FC236}">
                  <a16:creationId xmlns:a16="http://schemas.microsoft.com/office/drawing/2014/main" id="{E5DD9A49-C99C-2649-AAA2-B43F4962ADA9}"/>
                </a:ext>
              </a:extLst>
            </p:cNvPr>
            <p:cNvSpPr/>
            <p:nvPr/>
          </p:nvSpPr>
          <p:spPr bwMode="auto">
            <a:xfrm>
              <a:off x="2613241" y="1241439"/>
              <a:ext cx="2792725" cy="522788"/>
            </a:xfrm>
            <a:prstGeom prst="roundRect">
              <a:avLst/>
            </a:prstGeom>
            <a:solidFill>
              <a:srgbClr val="EEC8C8"/>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effectLst/>
              </a:endParaRPr>
            </a:p>
          </p:txBody>
        </p:sp>
        <p:sp>
          <p:nvSpPr>
            <p:cNvPr id="14" name="Rectangle 13">
              <a:extLst>
                <a:ext uri="{FF2B5EF4-FFF2-40B4-BE49-F238E27FC236}">
                  <a16:creationId xmlns:a16="http://schemas.microsoft.com/office/drawing/2014/main" id="{9852414F-1B29-F247-A70E-08EBF29ED71E}"/>
                </a:ext>
              </a:extLst>
            </p:cNvPr>
            <p:cNvSpPr/>
            <p:nvPr/>
          </p:nvSpPr>
          <p:spPr bwMode="auto">
            <a:xfrm>
              <a:off x="2768600" y="1380067"/>
              <a:ext cx="1354667" cy="245533"/>
            </a:xfrm>
            <a:prstGeom prst="rect">
              <a:avLst/>
            </a:prstGeom>
            <a:solidFill>
              <a:schemeClr val="bg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eaLnBrk="1" hangingPunct="1"/>
              <a:r>
                <a:rPr lang="en-US" sz="1200"/>
                <a:t>FC</a:t>
              </a:r>
            </a:p>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15" name="Rectangle 14">
              <a:extLst>
                <a:ext uri="{FF2B5EF4-FFF2-40B4-BE49-F238E27FC236}">
                  <a16:creationId xmlns:a16="http://schemas.microsoft.com/office/drawing/2014/main" id="{D38412D4-2A23-BF49-B292-1B20D0D2DFB8}"/>
                </a:ext>
              </a:extLst>
            </p:cNvPr>
            <p:cNvSpPr/>
            <p:nvPr/>
          </p:nvSpPr>
          <p:spPr bwMode="auto">
            <a:xfrm>
              <a:off x="4265925" y="1380067"/>
              <a:ext cx="958008" cy="245533"/>
            </a:xfrm>
            <a:prstGeom prst="rect">
              <a:avLst/>
            </a:prstGeom>
            <a:solidFill>
              <a:schemeClr val="bg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eaLnBrk="1" hangingPunct="1"/>
              <a:r>
                <a:rPr lang="en-US" sz="1200"/>
                <a:t>Embedding</a:t>
              </a:r>
            </a:p>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p:grpSp>
        <p:nvGrpSpPr>
          <p:cNvPr id="16" name="Group 15">
            <a:extLst>
              <a:ext uri="{FF2B5EF4-FFF2-40B4-BE49-F238E27FC236}">
                <a16:creationId xmlns:a16="http://schemas.microsoft.com/office/drawing/2014/main" id="{AFA9E675-81EF-4E4B-8A57-56FE0E175E07}"/>
              </a:ext>
            </a:extLst>
          </p:cNvPr>
          <p:cNvGrpSpPr/>
          <p:nvPr/>
        </p:nvGrpSpPr>
        <p:grpSpPr>
          <a:xfrm>
            <a:off x="4735515" y="3277624"/>
            <a:ext cx="2792725" cy="522788"/>
            <a:chOff x="2613241" y="1241439"/>
            <a:chExt cx="2792725" cy="522788"/>
          </a:xfrm>
        </p:grpSpPr>
        <p:sp>
          <p:nvSpPr>
            <p:cNvPr id="17" name="Rounded Rectangle 16">
              <a:extLst>
                <a:ext uri="{FF2B5EF4-FFF2-40B4-BE49-F238E27FC236}">
                  <a16:creationId xmlns:a16="http://schemas.microsoft.com/office/drawing/2014/main" id="{8E2BC872-7452-BB42-B702-3A51966C0F1D}"/>
                </a:ext>
              </a:extLst>
            </p:cNvPr>
            <p:cNvSpPr/>
            <p:nvPr/>
          </p:nvSpPr>
          <p:spPr bwMode="auto">
            <a:xfrm>
              <a:off x="2613241" y="1241439"/>
              <a:ext cx="2792725" cy="522788"/>
            </a:xfrm>
            <a:prstGeom prst="roundRect">
              <a:avLst/>
            </a:prstGeom>
            <a:solidFill>
              <a:srgbClr val="EEC8C8"/>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effectLst/>
              </a:endParaRPr>
            </a:p>
          </p:txBody>
        </p:sp>
        <p:sp>
          <p:nvSpPr>
            <p:cNvPr id="18" name="Rectangle 17">
              <a:extLst>
                <a:ext uri="{FF2B5EF4-FFF2-40B4-BE49-F238E27FC236}">
                  <a16:creationId xmlns:a16="http://schemas.microsoft.com/office/drawing/2014/main" id="{D1E5D785-9755-9D4D-AA1E-CD057060A3D2}"/>
                </a:ext>
              </a:extLst>
            </p:cNvPr>
            <p:cNvSpPr/>
            <p:nvPr/>
          </p:nvSpPr>
          <p:spPr bwMode="auto">
            <a:xfrm>
              <a:off x="2768600" y="1380067"/>
              <a:ext cx="1354667" cy="245533"/>
            </a:xfrm>
            <a:prstGeom prst="rect">
              <a:avLst/>
            </a:prstGeom>
            <a:solidFill>
              <a:schemeClr val="bg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eaLnBrk="1" hangingPunct="1"/>
              <a:r>
                <a:rPr lang="en-US" sz="1200"/>
                <a:t>FC</a:t>
              </a: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19" name="Rectangle 18">
              <a:extLst>
                <a:ext uri="{FF2B5EF4-FFF2-40B4-BE49-F238E27FC236}">
                  <a16:creationId xmlns:a16="http://schemas.microsoft.com/office/drawing/2014/main" id="{6E947121-07D1-4243-BBD9-3E89E2FDA034}"/>
                </a:ext>
              </a:extLst>
            </p:cNvPr>
            <p:cNvSpPr/>
            <p:nvPr/>
          </p:nvSpPr>
          <p:spPr bwMode="auto">
            <a:xfrm>
              <a:off x="4265925" y="1380067"/>
              <a:ext cx="958008" cy="245533"/>
            </a:xfrm>
            <a:prstGeom prst="rect">
              <a:avLst/>
            </a:prstGeom>
            <a:solidFill>
              <a:schemeClr val="bg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eaLnBrk="1" hangingPunct="1"/>
              <a:r>
                <a:rPr lang="en-US" sz="1200"/>
                <a:t>Embedding</a:t>
              </a:r>
            </a:p>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p:cxnSp>
        <p:nvCxnSpPr>
          <p:cNvPr id="20" name="Straight Arrow Connector 19">
            <a:extLst>
              <a:ext uri="{FF2B5EF4-FFF2-40B4-BE49-F238E27FC236}">
                <a16:creationId xmlns:a16="http://schemas.microsoft.com/office/drawing/2014/main" id="{63CFFC5F-D5EF-D943-B4D6-50EED2642C70}"/>
              </a:ext>
            </a:extLst>
          </p:cNvPr>
          <p:cNvCxnSpPr>
            <a:stCxn id="4" idx="3"/>
            <a:endCxn id="13" idx="1"/>
          </p:cNvCxnSpPr>
          <p:nvPr/>
        </p:nvCxnSpPr>
        <p:spPr bwMode="auto">
          <a:xfrm flipV="1">
            <a:off x="4342380" y="2459029"/>
            <a:ext cx="397370" cy="1321"/>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21" name="Straight Arrow Connector 20">
            <a:extLst>
              <a:ext uri="{FF2B5EF4-FFF2-40B4-BE49-F238E27FC236}">
                <a16:creationId xmlns:a16="http://schemas.microsoft.com/office/drawing/2014/main" id="{396466B6-7844-7546-B256-50FC27204D7F}"/>
              </a:ext>
            </a:extLst>
          </p:cNvPr>
          <p:cNvCxnSpPr>
            <a:cxnSpLocks/>
            <a:stCxn id="13" idx="3"/>
            <a:endCxn id="11" idx="0"/>
          </p:cNvCxnSpPr>
          <p:nvPr/>
        </p:nvCxnSpPr>
        <p:spPr bwMode="auto">
          <a:xfrm>
            <a:off x="7532475" y="2459029"/>
            <a:ext cx="2166832" cy="841976"/>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22" name="Straight Arrow Connector 21">
            <a:extLst>
              <a:ext uri="{FF2B5EF4-FFF2-40B4-BE49-F238E27FC236}">
                <a16:creationId xmlns:a16="http://schemas.microsoft.com/office/drawing/2014/main" id="{C34CA234-D859-C54B-91C2-2F8BFCD38F62}"/>
              </a:ext>
            </a:extLst>
          </p:cNvPr>
          <p:cNvCxnSpPr>
            <a:cxnSpLocks/>
            <a:stCxn id="17" idx="3"/>
          </p:cNvCxnSpPr>
          <p:nvPr/>
        </p:nvCxnSpPr>
        <p:spPr bwMode="auto">
          <a:xfrm flipV="1">
            <a:off x="7528240" y="3534861"/>
            <a:ext cx="667595" cy="4157"/>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23" name="Straight Arrow Connector 22">
            <a:extLst>
              <a:ext uri="{FF2B5EF4-FFF2-40B4-BE49-F238E27FC236}">
                <a16:creationId xmlns:a16="http://schemas.microsoft.com/office/drawing/2014/main" id="{A1BFC56F-5702-3646-950A-323BD223467E}"/>
              </a:ext>
            </a:extLst>
          </p:cNvPr>
          <p:cNvCxnSpPr>
            <a:cxnSpLocks/>
            <a:stCxn id="6" idx="3"/>
            <a:endCxn id="8" idx="1"/>
          </p:cNvCxnSpPr>
          <p:nvPr/>
        </p:nvCxnSpPr>
        <p:spPr bwMode="auto">
          <a:xfrm>
            <a:off x="4342380" y="5241602"/>
            <a:ext cx="393135" cy="3027"/>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24" name="Straight Arrow Connector 23">
            <a:extLst>
              <a:ext uri="{FF2B5EF4-FFF2-40B4-BE49-F238E27FC236}">
                <a16:creationId xmlns:a16="http://schemas.microsoft.com/office/drawing/2014/main" id="{2AE199FC-1386-5B43-B7D6-7C1ED65D38A7}"/>
              </a:ext>
            </a:extLst>
          </p:cNvPr>
          <p:cNvCxnSpPr/>
          <p:nvPr/>
        </p:nvCxnSpPr>
        <p:spPr bwMode="auto">
          <a:xfrm flipV="1">
            <a:off x="4338145" y="3534474"/>
            <a:ext cx="397370" cy="1321"/>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25" name="Straight Arrow Connector 24">
            <a:extLst>
              <a:ext uri="{FF2B5EF4-FFF2-40B4-BE49-F238E27FC236}">
                <a16:creationId xmlns:a16="http://schemas.microsoft.com/office/drawing/2014/main" id="{3C985A9D-F8F0-AC41-9148-A7BB57B99C76}"/>
              </a:ext>
            </a:extLst>
          </p:cNvPr>
          <p:cNvCxnSpPr>
            <a:cxnSpLocks/>
            <a:stCxn id="8" idx="3"/>
            <a:endCxn id="11" idx="2"/>
          </p:cNvCxnSpPr>
          <p:nvPr/>
        </p:nvCxnSpPr>
        <p:spPr bwMode="auto">
          <a:xfrm flipV="1">
            <a:off x="7528240" y="4456738"/>
            <a:ext cx="2171067" cy="787891"/>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26" name="Elbow Connector 25">
            <a:extLst>
              <a:ext uri="{FF2B5EF4-FFF2-40B4-BE49-F238E27FC236}">
                <a16:creationId xmlns:a16="http://schemas.microsoft.com/office/drawing/2014/main" id="{F40C2B6B-E4FB-BF48-A2E1-6F1F2F8349E2}"/>
              </a:ext>
            </a:extLst>
          </p:cNvPr>
          <p:cNvCxnSpPr>
            <a:endCxn id="4" idx="1"/>
          </p:cNvCxnSpPr>
          <p:nvPr/>
        </p:nvCxnSpPr>
        <p:spPr bwMode="auto">
          <a:xfrm flipV="1">
            <a:off x="2566777" y="2460350"/>
            <a:ext cx="365343" cy="260073"/>
          </a:xfrm>
          <a:prstGeom prst="bentConnector3">
            <a:avLst>
              <a:gd name="adj1" fmla="val 3651"/>
            </a:avLst>
          </a:prstGeom>
          <a:solidFill>
            <a:schemeClr val="accent1"/>
          </a:solidFill>
          <a:ln w="12700" cap="flat" cmpd="sng" algn="ctr">
            <a:solidFill>
              <a:schemeClr val="tx1"/>
            </a:solidFill>
            <a:prstDash val="solid"/>
            <a:round/>
            <a:headEnd type="none" w="sm" len="sm"/>
            <a:tailEnd type="triangle"/>
          </a:ln>
          <a:effectLst/>
        </p:spPr>
      </p:cxnSp>
      <p:cxnSp>
        <p:nvCxnSpPr>
          <p:cNvPr id="27" name="Elbow Connector 26">
            <a:extLst>
              <a:ext uri="{FF2B5EF4-FFF2-40B4-BE49-F238E27FC236}">
                <a16:creationId xmlns:a16="http://schemas.microsoft.com/office/drawing/2014/main" id="{7597BB5C-E7F9-1044-ACB2-E2A64814DCBE}"/>
              </a:ext>
            </a:extLst>
          </p:cNvPr>
          <p:cNvCxnSpPr/>
          <p:nvPr/>
        </p:nvCxnSpPr>
        <p:spPr bwMode="auto">
          <a:xfrm flipV="1">
            <a:off x="2552881" y="3509788"/>
            <a:ext cx="365343" cy="260073"/>
          </a:xfrm>
          <a:prstGeom prst="bentConnector3">
            <a:avLst>
              <a:gd name="adj1" fmla="val 3651"/>
            </a:avLst>
          </a:prstGeom>
          <a:solidFill>
            <a:schemeClr val="accent1"/>
          </a:solidFill>
          <a:ln w="12700" cap="flat" cmpd="sng" algn="ctr">
            <a:solidFill>
              <a:schemeClr val="tx1"/>
            </a:solidFill>
            <a:prstDash val="solid"/>
            <a:round/>
            <a:headEnd type="none" w="sm" len="sm"/>
            <a:tailEnd type="triangle"/>
          </a:ln>
          <a:effectLst/>
        </p:spPr>
      </p:cxnSp>
      <p:cxnSp>
        <p:nvCxnSpPr>
          <p:cNvPr id="28" name="Elbow Connector 27">
            <a:extLst>
              <a:ext uri="{FF2B5EF4-FFF2-40B4-BE49-F238E27FC236}">
                <a16:creationId xmlns:a16="http://schemas.microsoft.com/office/drawing/2014/main" id="{A71DF58F-83D6-274F-8B56-1F73143BA888}"/>
              </a:ext>
            </a:extLst>
          </p:cNvPr>
          <p:cNvCxnSpPr/>
          <p:nvPr/>
        </p:nvCxnSpPr>
        <p:spPr bwMode="auto">
          <a:xfrm flipV="1">
            <a:off x="2552881" y="5242923"/>
            <a:ext cx="365343" cy="260073"/>
          </a:xfrm>
          <a:prstGeom prst="bentConnector3">
            <a:avLst>
              <a:gd name="adj1" fmla="val 3651"/>
            </a:avLst>
          </a:prstGeom>
          <a:solidFill>
            <a:schemeClr val="accent1"/>
          </a:solidFill>
          <a:ln w="12700" cap="flat" cmpd="sng" algn="ctr">
            <a:solidFill>
              <a:schemeClr val="tx1"/>
            </a:solidFill>
            <a:prstDash val="solid"/>
            <a:round/>
            <a:headEnd type="none" w="sm" len="sm"/>
            <a:tailEnd type="triangle"/>
          </a:ln>
          <a:effectLst/>
        </p:spPr>
      </p:cxnSp>
      <p:cxnSp>
        <p:nvCxnSpPr>
          <p:cNvPr id="29" name="Straight Arrow Connector 28">
            <a:extLst>
              <a:ext uri="{FF2B5EF4-FFF2-40B4-BE49-F238E27FC236}">
                <a16:creationId xmlns:a16="http://schemas.microsoft.com/office/drawing/2014/main" id="{76925049-0FA8-AB44-A227-B646C9C8EAC9}"/>
              </a:ext>
            </a:extLst>
          </p:cNvPr>
          <p:cNvCxnSpPr>
            <a:stCxn id="4" idx="2"/>
            <a:endCxn id="5" idx="0"/>
          </p:cNvCxnSpPr>
          <p:nvPr/>
        </p:nvCxnSpPr>
        <p:spPr bwMode="auto">
          <a:xfrm>
            <a:off x="3637250" y="2721744"/>
            <a:ext cx="0" cy="540463"/>
          </a:xfrm>
          <a:prstGeom prst="straightConnector1">
            <a:avLst/>
          </a:prstGeom>
          <a:solidFill>
            <a:schemeClr val="accent1"/>
          </a:solidFill>
          <a:ln w="12700" cap="flat" cmpd="sng" algn="ctr">
            <a:solidFill>
              <a:schemeClr val="tx1"/>
            </a:solidFill>
            <a:prstDash val="solid"/>
            <a:round/>
            <a:headEnd type="triangle"/>
            <a:tailEnd type="triangle"/>
          </a:ln>
          <a:effectLst/>
        </p:spPr>
      </p:cxnSp>
      <p:cxnSp>
        <p:nvCxnSpPr>
          <p:cNvPr id="30" name="Straight Arrow Connector 29">
            <a:extLst>
              <a:ext uri="{FF2B5EF4-FFF2-40B4-BE49-F238E27FC236}">
                <a16:creationId xmlns:a16="http://schemas.microsoft.com/office/drawing/2014/main" id="{C7C0F1AA-FD19-AF4C-84E3-82888B454654}"/>
              </a:ext>
            </a:extLst>
          </p:cNvPr>
          <p:cNvCxnSpPr>
            <a:stCxn id="5" idx="2"/>
            <a:endCxn id="6" idx="0"/>
          </p:cNvCxnSpPr>
          <p:nvPr/>
        </p:nvCxnSpPr>
        <p:spPr bwMode="auto">
          <a:xfrm>
            <a:off x="3637250" y="3784995"/>
            <a:ext cx="0" cy="1195213"/>
          </a:xfrm>
          <a:prstGeom prst="straightConnector1">
            <a:avLst/>
          </a:prstGeom>
          <a:solidFill>
            <a:schemeClr val="accent1"/>
          </a:solidFill>
          <a:ln w="12700" cap="flat" cmpd="sng" algn="ctr">
            <a:solidFill>
              <a:schemeClr val="tx1"/>
            </a:solidFill>
            <a:prstDash val="solid"/>
            <a:round/>
            <a:headEnd type="triangle"/>
            <a:tailEnd type="triangle"/>
          </a:ln>
          <a:effectLst/>
        </p:spPr>
      </p:cxnSp>
      <p:cxnSp>
        <p:nvCxnSpPr>
          <p:cNvPr id="31" name="Straight Arrow Connector 30">
            <a:extLst>
              <a:ext uri="{FF2B5EF4-FFF2-40B4-BE49-F238E27FC236}">
                <a16:creationId xmlns:a16="http://schemas.microsoft.com/office/drawing/2014/main" id="{8E1B22F5-758C-C64F-AC70-2ABF0D8B8DB0}"/>
              </a:ext>
            </a:extLst>
          </p:cNvPr>
          <p:cNvCxnSpPr>
            <a:cxnSpLocks/>
            <a:stCxn id="14" idx="2"/>
            <a:endCxn id="18" idx="0"/>
          </p:cNvCxnSpPr>
          <p:nvPr/>
        </p:nvCxnSpPr>
        <p:spPr bwMode="auto">
          <a:xfrm flipH="1">
            <a:off x="5568208" y="2581796"/>
            <a:ext cx="4235" cy="834456"/>
          </a:xfrm>
          <a:prstGeom prst="straightConnector1">
            <a:avLst/>
          </a:prstGeom>
          <a:solidFill>
            <a:schemeClr val="accent1"/>
          </a:solidFill>
          <a:ln w="12700" cap="flat" cmpd="sng" algn="ctr">
            <a:solidFill>
              <a:schemeClr val="tx1"/>
            </a:solidFill>
            <a:prstDash val="solid"/>
            <a:round/>
            <a:headEnd type="triangle"/>
            <a:tailEnd type="triangle"/>
          </a:ln>
          <a:effectLst/>
        </p:spPr>
      </p:cxnSp>
      <p:sp>
        <p:nvSpPr>
          <p:cNvPr id="32" name="TextBox 31">
            <a:extLst>
              <a:ext uri="{FF2B5EF4-FFF2-40B4-BE49-F238E27FC236}">
                <a16:creationId xmlns:a16="http://schemas.microsoft.com/office/drawing/2014/main" id="{02EF14AA-9779-2849-A920-747E6F13CAB1}"/>
              </a:ext>
            </a:extLst>
          </p:cNvPr>
          <p:cNvSpPr txBox="1"/>
          <p:nvPr/>
        </p:nvSpPr>
        <p:spPr>
          <a:xfrm>
            <a:off x="3749954" y="2666875"/>
            <a:ext cx="1234531" cy="646331"/>
          </a:xfrm>
          <a:prstGeom prst="rect">
            <a:avLst/>
          </a:prstGeom>
          <a:noFill/>
        </p:spPr>
        <p:txBody>
          <a:bodyPr wrap="square" rtlCol="0" anchor="t">
            <a:spAutoFit/>
          </a:bodyPr>
          <a:lstStyle/>
          <a:p>
            <a:r>
              <a:rPr lang="en-US" sz="1200"/>
              <a:t>Shared</a:t>
            </a:r>
          </a:p>
          <a:p>
            <a:r>
              <a:rPr lang="en-US" sz="1200">
                <a:ea typeface="ＭＳ Ｐゴシック"/>
                <a:cs typeface="Arial"/>
              </a:rPr>
              <a:t>non-trainable parameters</a:t>
            </a:r>
          </a:p>
        </p:txBody>
      </p:sp>
      <p:sp>
        <p:nvSpPr>
          <p:cNvPr id="33" name="TextBox 32">
            <a:extLst>
              <a:ext uri="{FF2B5EF4-FFF2-40B4-BE49-F238E27FC236}">
                <a16:creationId xmlns:a16="http://schemas.microsoft.com/office/drawing/2014/main" id="{93B17BFE-CF77-D248-A77A-4CE01D0DE11D}"/>
              </a:ext>
            </a:extLst>
          </p:cNvPr>
          <p:cNvSpPr txBox="1"/>
          <p:nvPr/>
        </p:nvSpPr>
        <p:spPr>
          <a:xfrm>
            <a:off x="5685146" y="2656033"/>
            <a:ext cx="1234531" cy="646331"/>
          </a:xfrm>
          <a:prstGeom prst="rect">
            <a:avLst/>
          </a:prstGeom>
          <a:noFill/>
        </p:spPr>
        <p:txBody>
          <a:bodyPr wrap="square" rtlCol="0">
            <a:spAutoFit/>
          </a:bodyPr>
          <a:lstStyle/>
          <a:p>
            <a:r>
              <a:rPr lang="en-US" sz="1200"/>
              <a:t>Shared</a:t>
            </a:r>
          </a:p>
          <a:p>
            <a:r>
              <a:rPr lang="en-US" sz="1200"/>
              <a:t>trainable parameters</a:t>
            </a:r>
          </a:p>
        </p:txBody>
      </p:sp>
      <p:sp>
        <p:nvSpPr>
          <p:cNvPr id="34" name="TextBox 33">
            <a:extLst>
              <a:ext uri="{FF2B5EF4-FFF2-40B4-BE49-F238E27FC236}">
                <a16:creationId xmlns:a16="http://schemas.microsoft.com/office/drawing/2014/main" id="{812DD37C-36E8-E04F-8795-EF886D1E86D6}"/>
              </a:ext>
            </a:extLst>
          </p:cNvPr>
          <p:cNvSpPr txBox="1"/>
          <p:nvPr/>
        </p:nvSpPr>
        <p:spPr>
          <a:xfrm>
            <a:off x="3073028" y="5579542"/>
            <a:ext cx="1463802" cy="646331"/>
          </a:xfrm>
          <a:prstGeom prst="rect">
            <a:avLst/>
          </a:prstGeom>
          <a:noFill/>
        </p:spPr>
        <p:txBody>
          <a:bodyPr wrap="square" rtlCol="0" anchor="t">
            <a:spAutoFit/>
          </a:bodyPr>
          <a:lstStyle/>
          <a:p>
            <a:r>
              <a:rPr lang="en-US" sz="1200"/>
              <a:t>Shared</a:t>
            </a:r>
          </a:p>
          <a:p>
            <a:r>
              <a:rPr lang="en-US" sz="1200">
                <a:ea typeface="ＭＳ Ｐゴシック"/>
                <a:cs typeface="Arial"/>
              </a:rPr>
              <a:t>non-trainable parameters</a:t>
            </a:r>
          </a:p>
        </p:txBody>
      </p:sp>
      <p:sp>
        <p:nvSpPr>
          <p:cNvPr id="35" name="TextBox 34">
            <a:extLst>
              <a:ext uri="{FF2B5EF4-FFF2-40B4-BE49-F238E27FC236}">
                <a16:creationId xmlns:a16="http://schemas.microsoft.com/office/drawing/2014/main" id="{680F0D09-4DE6-DE4E-8890-38B1575385C8}"/>
              </a:ext>
            </a:extLst>
          </p:cNvPr>
          <p:cNvSpPr txBox="1"/>
          <p:nvPr/>
        </p:nvSpPr>
        <p:spPr>
          <a:xfrm>
            <a:off x="8394982" y="2615043"/>
            <a:ext cx="333686" cy="276999"/>
          </a:xfrm>
          <a:prstGeom prst="rect">
            <a:avLst/>
          </a:prstGeom>
          <a:noFill/>
        </p:spPr>
        <p:txBody>
          <a:bodyPr wrap="square" rtlCol="0">
            <a:spAutoFit/>
          </a:bodyPr>
          <a:lstStyle/>
          <a:p>
            <a:r>
              <a:rPr lang="en-US" sz="1200" i="1" dirty="0"/>
              <a:t>a</a:t>
            </a:r>
            <a:r>
              <a:rPr lang="en-US" sz="1200" i="1" baseline="-25000" dirty="0"/>
              <a:t>f</a:t>
            </a:r>
          </a:p>
        </p:txBody>
      </p:sp>
      <p:sp>
        <p:nvSpPr>
          <p:cNvPr id="36" name="Rounded Rectangle 35">
            <a:extLst>
              <a:ext uri="{FF2B5EF4-FFF2-40B4-BE49-F238E27FC236}">
                <a16:creationId xmlns:a16="http://schemas.microsoft.com/office/drawing/2014/main" id="{8860987E-1EFB-C741-A115-9BDC90E712E7}"/>
              </a:ext>
            </a:extLst>
          </p:cNvPr>
          <p:cNvSpPr/>
          <p:nvPr/>
        </p:nvSpPr>
        <p:spPr bwMode="auto">
          <a:xfrm>
            <a:off x="2936236" y="4057161"/>
            <a:ext cx="1410260" cy="522788"/>
          </a:xfrm>
          <a:prstGeom prst="roundRect">
            <a:avLst/>
          </a:prstGeom>
          <a:solidFill>
            <a:srgbClr val="EEC8C8"/>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a:r>
              <a:rPr lang="en-US" sz="1200"/>
              <a:t>GUSE</a:t>
            </a:r>
            <a:endParaRPr kumimoji="0" lang="en-US" sz="1200" b="0" i="0" u="none" strike="noStrike" cap="none" normalizeH="0" baseline="0">
              <a:ln>
                <a:noFill/>
              </a:ln>
              <a:effectLst/>
            </a:endParaRPr>
          </a:p>
        </p:txBody>
      </p:sp>
      <p:grpSp>
        <p:nvGrpSpPr>
          <p:cNvPr id="37" name="Group 36">
            <a:extLst>
              <a:ext uri="{FF2B5EF4-FFF2-40B4-BE49-F238E27FC236}">
                <a16:creationId xmlns:a16="http://schemas.microsoft.com/office/drawing/2014/main" id="{755B5F2B-F46F-564F-A2F2-762259AD5206}"/>
              </a:ext>
            </a:extLst>
          </p:cNvPr>
          <p:cNvGrpSpPr/>
          <p:nvPr/>
        </p:nvGrpSpPr>
        <p:grpSpPr>
          <a:xfrm>
            <a:off x="4739631" y="4072578"/>
            <a:ext cx="2792725" cy="522788"/>
            <a:chOff x="2613241" y="1241439"/>
            <a:chExt cx="2792725" cy="522788"/>
          </a:xfrm>
        </p:grpSpPr>
        <p:sp>
          <p:nvSpPr>
            <p:cNvPr id="38" name="Rounded Rectangle 37">
              <a:extLst>
                <a:ext uri="{FF2B5EF4-FFF2-40B4-BE49-F238E27FC236}">
                  <a16:creationId xmlns:a16="http://schemas.microsoft.com/office/drawing/2014/main" id="{365A9E7E-6421-4249-A443-E6B08BE246FB}"/>
                </a:ext>
              </a:extLst>
            </p:cNvPr>
            <p:cNvSpPr/>
            <p:nvPr/>
          </p:nvSpPr>
          <p:spPr bwMode="auto">
            <a:xfrm>
              <a:off x="2613241" y="1241439"/>
              <a:ext cx="2792725" cy="522788"/>
            </a:xfrm>
            <a:prstGeom prst="roundRect">
              <a:avLst/>
            </a:prstGeom>
            <a:solidFill>
              <a:srgbClr val="EEC8C8"/>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effectLst/>
              </a:endParaRPr>
            </a:p>
          </p:txBody>
        </p:sp>
        <p:sp>
          <p:nvSpPr>
            <p:cNvPr id="39" name="Rectangle 38">
              <a:extLst>
                <a:ext uri="{FF2B5EF4-FFF2-40B4-BE49-F238E27FC236}">
                  <a16:creationId xmlns:a16="http://schemas.microsoft.com/office/drawing/2014/main" id="{F2CE1F7D-D0B2-2143-B4AB-41F5067D79EB}"/>
                </a:ext>
              </a:extLst>
            </p:cNvPr>
            <p:cNvSpPr/>
            <p:nvPr/>
          </p:nvSpPr>
          <p:spPr bwMode="auto">
            <a:xfrm>
              <a:off x="2768600" y="1380067"/>
              <a:ext cx="1354667" cy="245533"/>
            </a:xfrm>
            <a:prstGeom prst="rect">
              <a:avLst/>
            </a:prstGeom>
            <a:solidFill>
              <a:schemeClr val="bg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algn="ctr" eaLnBrk="1" hangingPunct="1"/>
              <a:r>
                <a:rPr lang="en-US" sz="1200"/>
                <a:t>FC</a:t>
              </a:r>
            </a:p>
            <a:p>
              <a:pPr marL="0" marR="0" indent="0" algn="ctr"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sp>
          <p:nvSpPr>
            <p:cNvPr id="40" name="Rectangle 39">
              <a:extLst>
                <a:ext uri="{FF2B5EF4-FFF2-40B4-BE49-F238E27FC236}">
                  <a16:creationId xmlns:a16="http://schemas.microsoft.com/office/drawing/2014/main" id="{0B3F5E3E-BC13-8441-80D2-368CC09155A6}"/>
                </a:ext>
              </a:extLst>
            </p:cNvPr>
            <p:cNvSpPr/>
            <p:nvPr/>
          </p:nvSpPr>
          <p:spPr bwMode="auto">
            <a:xfrm>
              <a:off x="4265925" y="1380067"/>
              <a:ext cx="958008" cy="245533"/>
            </a:xfrm>
            <a:prstGeom prst="rect">
              <a:avLst/>
            </a:prstGeom>
            <a:solidFill>
              <a:schemeClr val="bg2">
                <a:lumMod val="40000"/>
                <a:lumOff val="60000"/>
              </a:schemeClr>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eaLnBrk="1" hangingPunct="1"/>
              <a:r>
                <a:rPr lang="en-US" sz="1200"/>
                <a:t>Embedding</a:t>
              </a:r>
            </a:p>
            <a:p>
              <a:pPr marL="0" marR="0" indent="0" algn="l" defTabSz="914400"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a:ln>
                  <a:noFill/>
                </a:ln>
                <a:solidFill>
                  <a:schemeClr val="tx1"/>
                </a:solidFill>
                <a:effectLst/>
              </a:endParaRPr>
            </a:p>
          </p:txBody>
        </p:sp>
      </p:grpSp>
      <p:cxnSp>
        <p:nvCxnSpPr>
          <p:cNvPr id="41" name="Straight Arrow Connector 40">
            <a:extLst>
              <a:ext uri="{FF2B5EF4-FFF2-40B4-BE49-F238E27FC236}">
                <a16:creationId xmlns:a16="http://schemas.microsoft.com/office/drawing/2014/main" id="{F43CC486-19DA-524A-BE4D-A9B72627DD08}"/>
              </a:ext>
            </a:extLst>
          </p:cNvPr>
          <p:cNvCxnSpPr>
            <a:cxnSpLocks/>
            <a:stCxn id="38" idx="3"/>
          </p:cNvCxnSpPr>
          <p:nvPr/>
        </p:nvCxnSpPr>
        <p:spPr bwMode="auto">
          <a:xfrm flipV="1">
            <a:off x="7532356" y="4329815"/>
            <a:ext cx="667595" cy="4157"/>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42" name="Straight Arrow Connector 41">
            <a:extLst>
              <a:ext uri="{FF2B5EF4-FFF2-40B4-BE49-F238E27FC236}">
                <a16:creationId xmlns:a16="http://schemas.microsoft.com/office/drawing/2014/main" id="{BE14052C-95C5-C140-B28F-10F89C701248}"/>
              </a:ext>
            </a:extLst>
          </p:cNvPr>
          <p:cNvCxnSpPr/>
          <p:nvPr/>
        </p:nvCxnSpPr>
        <p:spPr bwMode="auto">
          <a:xfrm flipV="1">
            <a:off x="4342261" y="4329428"/>
            <a:ext cx="397370" cy="1321"/>
          </a:xfrm>
          <a:prstGeom prst="straightConnector1">
            <a:avLst/>
          </a:prstGeom>
          <a:solidFill>
            <a:schemeClr val="accent1"/>
          </a:solidFill>
          <a:ln w="12700" cap="flat" cmpd="sng" algn="ctr">
            <a:solidFill>
              <a:schemeClr val="tx1"/>
            </a:solidFill>
            <a:prstDash val="solid"/>
            <a:round/>
            <a:headEnd type="none" w="sm" len="sm"/>
            <a:tailEnd type="triangle"/>
          </a:ln>
          <a:effectLst/>
        </p:spPr>
      </p:cxnSp>
      <p:cxnSp>
        <p:nvCxnSpPr>
          <p:cNvPr id="43" name="Elbow Connector 42">
            <a:extLst>
              <a:ext uri="{FF2B5EF4-FFF2-40B4-BE49-F238E27FC236}">
                <a16:creationId xmlns:a16="http://schemas.microsoft.com/office/drawing/2014/main" id="{09DEE7B5-0331-BC4A-ADB0-21CDB2B2C5F7}"/>
              </a:ext>
            </a:extLst>
          </p:cNvPr>
          <p:cNvCxnSpPr/>
          <p:nvPr/>
        </p:nvCxnSpPr>
        <p:spPr bwMode="auto">
          <a:xfrm flipV="1">
            <a:off x="2556997" y="4304742"/>
            <a:ext cx="365343" cy="260073"/>
          </a:xfrm>
          <a:prstGeom prst="bentConnector3">
            <a:avLst>
              <a:gd name="adj1" fmla="val 3651"/>
            </a:avLst>
          </a:prstGeom>
          <a:solidFill>
            <a:schemeClr val="accent1"/>
          </a:solidFill>
          <a:ln w="12700" cap="flat" cmpd="sng" algn="ctr">
            <a:solidFill>
              <a:schemeClr val="tx1"/>
            </a:solidFill>
            <a:prstDash val="solid"/>
            <a:round/>
            <a:headEnd type="none" w="sm" len="sm"/>
            <a:tailEnd type="triangle"/>
          </a:ln>
          <a:effectLst/>
        </p:spPr>
      </p:cxnSp>
      <p:cxnSp>
        <p:nvCxnSpPr>
          <p:cNvPr id="44" name="Straight Arrow Connector 43">
            <a:extLst>
              <a:ext uri="{FF2B5EF4-FFF2-40B4-BE49-F238E27FC236}">
                <a16:creationId xmlns:a16="http://schemas.microsoft.com/office/drawing/2014/main" id="{9A5E9A3E-8538-5E48-A9B5-23C8743B9C93}"/>
              </a:ext>
            </a:extLst>
          </p:cNvPr>
          <p:cNvCxnSpPr>
            <a:cxnSpLocks/>
            <a:stCxn id="39" idx="2"/>
            <a:endCxn id="9" idx="0"/>
          </p:cNvCxnSpPr>
          <p:nvPr/>
        </p:nvCxnSpPr>
        <p:spPr bwMode="auto">
          <a:xfrm>
            <a:off x="5572324" y="4456739"/>
            <a:ext cx="8241" cy="665124"/>
          </a:xfrm>
          <a:prstGeom prst="straightConnector1">
            <a:avLst/>
          </a:prstGeom>
          <a:solidFill>
            <a:schemeClr val="accent1"/>
          </a:solidFill>
          <a:ln w="12700" cap="flat" cmpd="sng" algn="ctr">
            <a:solidFill>
              <a:schemeClr val="tx1"/>
            </a:solidFill>
            <a:prstDash val="solid"/>
            <a:round/>
            <a:headEnd type="triangle"/>
            <a:tailEnd type="triangle"/>
          </a:ln>
          <a:effectLst/>
        </p:spPr>
      </p:cxnSp>
      <p:cxnSp>
        <p:nvCxnSpPr>
          <p:cNvPr id="45" name="Straight Arrow Connector 44">
            <a:extLst>
              <a:ext uri="{FF2B5EF4-FFF2-40B4-BE49-F238E27FC236}">
                <a16:creationId xmlns:a16="http://schemas.microsoft.com/office/drawing/2014/main" id="{882BF941-7A94-DE42-B924-DBFD4CF30E63}"/>
              </a:ext>
            </a:extLst>
          </p:cNvPr>
          <p:cNvCxnSpPr>
            <a:cxnSpLocks/>
            <a:stCxn id="18" idx="2"/>
            <a:endCxn id="39" idx="0"/>
          </p:cNvCxnSpPr>
          <p:nvPr/>
        </p:nvCxnSpPr>
        <p:spPr bwMode="auto">
          <a:xfrm>
            <a:off x="5568208" y="3661785"/>
            <a:ext cx="4116" cy="549421"/>
          </a:xfrm>
          <a:prstGeom prst="straightConnector1">
            <a:avLst/>
          </a:prstGeom>
          <a:solidFill>
            <a:schemeClr val="accent1"/>
          </a:solidFill>
          <a:ln w="12700" cap="flat" cmpd="sng" algn="ctr">
            <a:solidFill>
              <a:schemeClr val="tx1"/>
            </a:solidFill>
            <a:prstDash val="solid"/>
            <a:round/>
            <a:headEnd type="triangle"/>
            <a:tailEnd type="triangle"/>
          </a:ln>
          <a:effectLst/>
        </p:spPr>
      </p:cxnSp>
      <p:sp>
        <p:nvSpPr>
          <p:cNvPr id="46" name="TextBox 45">
            <a:extLst>
              <a:ext uri="{FF2B5EF4-FFF2-40B4-BE49-F238E27FC236}">
                <a16:creationId xmlns:a16="http://schemas.microsoft.com/office/drawing/2014/main" id="{D77987E5-2D15-6649-A804-3BEE4F7E08D9}"/>
              </a:ext>
            </a:extLst>
          </p:cNvPr>
          <p:cNvSpPr txBox="1"/>
          <p:nvPr/>
        </p:nvSpPr>
        <p:spPr>
          <a:xfrm>
            <a:off x="2348397" y="2666692"/>
            <a:ext cx="277640" cy="307777"/>
          </a:xfrm>
          <a:prstGeom prst="rect">
            <a:avLst/>
          </a:prstGeom>
          <a:noFill/>
        </p:spPr>
        <p:txBody>
          <a:bodyPr wrap="none" rtlCol="0">
            <a:spAutoFit/>
          </a:bodyPr>
          <a:lstStyle/>
          <a:p>
            <a:r>
              <a:rPr lang="en-US" sz="1400" i="1"/>
              <a:t>a</a:t>
            </a:r>
            <a:endParaRPr lang="en-US" sz="1200" i="1" baseline="-25000"/>
          </a:p>
        </p:txBody>
      </p:sp>
      <p:sp>
        <p:nvSpPr>
          <p:cNvPr id="47" name="TextBox 46">
            <a:extLst>
              <a:ext uri="{FF2B5EF4-FFF2-40B4-BE49-F238E27FC236}">
                <a16:creationId xmlns:a16="http://schemas.microsoft.com/office/drawing/2014/main" id="{A0C7B1B5-CC0F-6441-A98B-8CD181C8520A}"/>
              </a:ext>
            </a:extLst>
          </p:cNvPr>
          <p:cNvSpPr txBox="1"/>
          <p:nvPr/>
        </p:nvSpPr>
        <p:spPr>
          <a:xfrm>
            <a:off x="2407919" y="3749384"/>
            <a:ext cx="260008" cy="307777"/>
          </a:xfrm>
          <a:prstGeom prst="rect">
            <a:avLst/>
          </a:prstGeom>
          <a:noFill/>
        </p:spPr>
        <p:txBody>
          <a:bodyPr wrap="none" rtlCol="0">
            <a:spAutoFit/>
          </a:bodyPr>
          <a:lstStyle/>
          <a:p>
            <a:r>
              <a:rPr lang="en-US" sz="1400" i="1"/>
              <a:t>c</a:t>
            </a:r>
            <a:endParaRPr lang="en-US" sz="1200" i="1" baseline="-25000"/>
          </a:p>
        </p:txBody>
      </p:sp>
      <p:sp>
        <p:nvSpPr>
          <p:cNvPr id="48" name="TextBox 47">
            <a:extLst>
              <a:ext uri="{FF2B5EF4-FFF2-40B4-BE49-F238E27FC236}">
                <a16:creationId xmlns:a16="http://schemas.microsoft.com/office/drawing/2014/main" id="{D768C511-FD58-534B-8866-A415C2652F4A}"/>
              </a:ext>
            </a:extLst>
          </p:cNvPr>
          <p:cNvSpPr txBox="1"/>
          <p:nvPr/>
        </p:nvSpPr>
        <p:spPr>
          <a:xfrm>
            <a:off x="2410492" y="4618110"/>
            <a:ext cx="255198" cy="307777"/>
          </a:xfrm>
          <a:prstGeom prst="rect">
            <a:avLst/>
          </a:prstGeom>
          <a:noFill/>
        </p:spPr>
        <p:txBody>
          <a:bodyPr wrap="none" rtlCol="0">
            <a:spAutoFit/>
          </a:bodyPr>
          <a:lstStyle/>
          <a:p>
            <a:r>
              <a:rPr lang="en-US" sz="1400" i="1"/>
              <a:t>s</a:t>
            </a:r>
            <a:endParaRPr lang="en-US" sz="1200" i="1" baseline="-25000"/>
          </a:p>
        </p:txBody>
      </p:sp>
      <p:sp>
        <p:nvSpPr>
          <p:cNvPr id="49" name="TextBox 48">
            <a:extLst>
              <a:ext uri="{FF2B5EF4-FFF2-40B4-BE49-F238E27FC236}">
                <a16:creationId xmlns:a16="http://schemas.microsoft.com/office/drawing/2014/main" id="{A2CC3AB4-5F0E-C542-8F90-B2E59AC0E074}"/>
              </a:ext>
            </a:extLst>
          </p:cNvPr>
          <p:cNvSpPr txBox="1"/>
          <p:nvPr/>
        </p:nvSpPr>
        <p:spPr>
          <a:xfrm>
            <a:off x="2368041" y="5486836"/>
            <a:ext cx="277640" cy="307777"/>
          </a:xfrm>
          <a:prstGeom prst="rect">
            <a:avLst/>
          </a:prstGeom>
          <a:noFill/>
        </p:spPr>
        <p:txBody>
          <a:bodyPr wrap="none" rtlCol="0">
            <a:spAutoFit/>
          </a:bodyPr>
          <a:lstStyle/>
          <a:p>
            <a:r>
              <a:rPr lang="en-US" sz="1400" i="1"/>
              <a:t>n</a:t>
            </a:r>
            <a:endParaRPr lang="en-US" sz="1200" i="1" baseline="-25000"/>
          </a:p>
        </p:txBody>
      </p:sp>
      <p:sp>
        <p:nvSpPr>
          <p:cNvPr id="50" name="TextBox 49">
            <a:extLst>
              <a:ext uri="{FF2B5EF4-FFF2-40B4-BE49-F238E27FC236}">
                <a16:creationId xmlns:a16="http://schemas.microsoft.com/office/drawing/2014/main" id="{BAAD09E4-7CA5-FC48-9460-9B54D0EAC19E}"/>
              </a:ext>
            </a:extLst>
          </p:cNvPr>
          <p:cNvSpPr txBox="1"/>
          <p:nvPr/>
        </p:nvSpPr>
        <p:spPr>
          <a:xfrm>
            <a:off x="4440811" y="2188895"/>
            <a:ext cx="317716" cy="307777"/>
          </a:xfrm>
          <a:prstGeom prst="rect">
            <a:avLst/>
          </a:prstGeom>
          <a:noFill/>
        </p:spPr>
        <p:txBody>
          <a:bodyPr wrap="none" rtlCol="0">
            <a:spAutoFit/>
          </a:bodyPr>
          <a:lstStyle/>
          <a:p>
            <a:r>
              <a:rPr lang="en-US" sz="1400" i="1"/>
              <a:t>a</a:t>
            </a:r>
            <a:r>
              <a:rPr lang="en-US" sz="1400" i="1" baseline="-25000"/>
              <a:t>t</a:t>
            </a:r>
            <a:endParaRPr lang="en-US" sz="1200" i="1" baseline="-25000"/>
          </a:p>
        </p:txBody>
      </p:sp>
      <p:sp>
        <p:nvSpPr>
          <p:cNvPr id="51" name="TextBox 50">
            <a:extLst>
              <a:ext uri="{FF2B5EF4-FFF2-40B4-BE49-F238E27FC236}">
                <a16:creationId xmlns:a16="http://schemas.microsoft.com/office/drawing/2014/main" id="{4D1F5594-DC1D-0147-A605-1A7BE08BE85B}"/>
              </a:ext>
            </a:extLst>
          </p:cNvPr>
          <p:cNvSpPr txBox="1"/>
          <p:nvPr/>
        </p:nvSpPr>
        <p:spPr>
          <a:xfrm>
            <a:off x="4401481" y="3259230"/>
            <a:ext cx="300082" cy="307777"/>
          </a:xfrm>
          <a:prstGeom prst="rect">
            <a:avLst/>
          </a:prstGeom>
          <a:noFill/>
        </p:spPr>
        <p:txBody>
          <a:bodyPr wrap="none" rtlCol="0">
            <a:spAutoFit/>
          </a:bodyPr>
          <a:lstStyle/>
          <a:p>
            <a:r>
              <a:rPr lang="en-US" sz="1400" i="1" dirty="0"/>
              <a:t>c</a:t>
            </a:r>
            <a:r>
              <a:rPr lang="en-US" sz="1400" i="1" baseline="-25000" dirty="0"/>
              <a:t>t</a:t>
            </a:r>
            <a:endParaRPr lang="en-US" sz="1200" i="1" baseline="-25000" dirty="0"/>
          </a:p>
        </p:txBody>
      </p:sp>
      <p:sp>
        <p:nvSpPr>
          <p:cNvPr id="52" name="TextBox 51">
            <a:extLst>
              <a:ext uri="{FF2B5EF4-FFF2-40B4-BE49-F238E27FC236}">
                <a16:creationId xmlns:a16="http://schemas.microsoft.com/office/drawing/2014/main" id="{4738AAA2-2A81-0E41-BFF7-432D961B3DB6}"/>
              </a:ext>
            </a:extLst>
          </p:cNvPr>
          <p:cNvSpPr txBox="1"/>
          <p:nvPr/>
        </p:nvSpPr>
        <p:spPr>
          <a:xfrm>
            <a:off x="4366982" y="4053815"/>
            <a:ext cx="293285" cy="307777"/>
          </a:xfrm>
          <a:prstGeom prst="rect">
            <a:avLst/>
          </a:prstGeom>
          <a:noFill/>
        </p:spPr>
        <p:txBody>
          <a:bodyPr wrap="none" rtlCol="0">
            <a:spAutoFit/>
          </a:bodyPr>
          <a:lstStyle/>
          <a:p>
            <a:r>
              <a:rPr lang="en-US" sz="1400" i="1" dirty="0"/>
              <a:t>s</a:t>
            </a:r>
            <a:r>
              <a:rPr lang="en-US" sz="1400" i="1" baseline="-25000" dirty="0"/>
              <a:t>t</a:t>
            </a:r>
            <a:endParaRPr lang="en-US" sz="1200" i="1" baseline="-25000" dirty="0"/>
          </a:p>
        </p:txBody>
      </p:sp>
      <p:sp>
        <p:nvSpPr>
          <p:cNvPr id="53" name="TextBox 52">
            <a:extLst>
              <a:ext uri="{FF2B5EF4-FFF2-40B4-BE49-F238E27FC236}">
                <a16:creationId xmlns:a16="http://schemas.microsoft.com/office/drawing/2014/main" id="{FA2A64EC-AC91-2D4E-B35E-B2C8AE556DB7}"/>
              </a:ext>
            </a:extLst>
          </p:cNvPr>
          <p:cNvSpPr txBox="1"/>
          <p:nvPr/>
        </p:nvSpPr>
        <p:spPr>
          <a:xfrm>
            <a:off x="4398671" y="4947255"/>
            <a:ext cx="315984" cy="307777"/>
          </a:xfrm>
          <a:prstGeom prst="rect">
            <a:avLst/>
          </a:prstGeom>
          <a:noFill/>
        </p:spPr>
        <p:txBody>
          <a:bodyPr wrap="none" rtlCol="0">
            <a:spAutoFit/>
          </a:bodyPr>
          <a:lstStyle/>
          <a:p>
            <a:r>
              <a:rPr lang="en-US" sz="1400" i="1" dirty="0"/>
              <a:t>n</a:t>
            </a:r>
            <a:r>
              <a:rPr lang="en-US" sz="1400" i="1" baseline="-25000" dirty="0"/>
              <a:t>t</a:t>
            </a:r>
            <a:endParaRPr lang="en-US" sz="1200" i="1" baseline="-25000" dirty="0"/>
          </a:p>
        </p:txBody>
      </p:sp>
      <p:sp>
        <p:nvSpPr>
          <p:cNvPr id="54" name="TextBox 53">
            <a:extLst>
              <a:ext uri="{FF2B5EF4-FFF2-40B4-BE49-F238E27FC236}">
                <a16:creationId xmlns:a16="http://schemas.microsoft.com/office/drawing/2014/main" id="{9E19FD2D-DD01-2445-87E4-F072B86091F6}"/>
              </a:ext>
            </a:extLst>
          </p:cNvPr>
          <p:cNvSpPr txBox="1"/>
          <p:nvPr/>
        </p:nvSpPr>
        <p:spPr>
          <a:xfrm>
            <a:off x="7620623" y="3261715"/>
            <a:ext cx="333686" cy="276999"/>
          </a:xfrm>
          <a:prstGeom prst="rect">
            <a:avLst/>
          </a:prstGeom>
          <a:noFill/>
        </p:spPr>
        <p:txBody>
          <a:bodyPr wrap="square" rtlCol="0">
            <a:spAutoFit/>
          </a:bodyPr>
          <a:lstStyle/>
          <a:p>
            <a:r>
              <a:rPr lang="en-US" sz="1200" i="1" dirty="0"/>
              <a:t>c</a:t>
            </a:r>
            <a:r>
              <a:rPr lang="en-US" sz="1200" i="1" baseline="-25000" dirty="0"/>
              <a:t>f</a:t>
            </a:r>
          </a:p>
        </p:txBody>
      </p:sp>
      <p:sp>
        <p:nvSpPr>
          <p:cNvPr id="55" name="TextBox 54">
            <a:extLst>
              <a:ext uri="{FF2B5EF4-FFF2-40B4-BE49-F238E27FC236}">
                <a16:creationId xmlns:a16="http://schemas.microsoft.com/office/drawing/2014/main" id="{45988499-E6ED-3940-B9F1-F9C37D6902CD}"/>
              </a:ext>
            </a:extLst>
          </p:cNvPr>
          <p:cNvSpPr txBox="1"/>
          <p:nvPr/>
        </p:nvSpPr>
        <p:spPr>
          <a:xfrm>
            <a:off x="7810094" y="4044311"/>
            <a:ext cx="333686" cy="276999"/>
          </a:xfrm>
          <a:prstGeom prst="rect">
            <a:avLst/>
          </a:prstGeom>
          <a:noFill/>
        </p:spPr>
        <p:txBody>
          <a:bodyPr wrap="square" rtlCol="0">
            <a:spAutoFit/>
          </a:bodyPr>
          <a:lstStyle/>
          <a:p>
            <a:r>
              <a:rPr lang="en-US" sz="1200" i="1"/>
              <a:t>s</a:t>
            </a:r>
            <a:r>
              <a:rPr lang="en-US" sz="1200" i="1" baseline="-25000"/>
              <a:t>f</a:t>
            </a:r>
          </a:p>
        </p:txBody>
      </p:sp>
      <p:sp>
        <p:nvSpPr>
          <p:cNvPr id="56" name="TextBox 55">
            <a:extLst>
              <a:ext uri="{FF2B5EF4-FFF2-40B4-BE49-F238E27FC236}">
                <a16:creationId xmlns:a16="http://schemas.microsoft.com/office/drawing/2014/main" id="{4AF6AE99-778C-1949-88D8-0323FC89F0F9}"/>
              </a:ext>
            </a:extLst>
          </p:cNvPr>
          <p:cNvSpPr txBox="1"/>
          <p:nvPr/>
        </p:nvSpPr>
        <p:spPr>
          <a:xfrm>
            <a:off x="7962494" y="4752767"/>
            <a:ext cx="333686" cy="276999"/>
          </a:xfrm>
          <a:prstGeom prst="rect">
            <a:avLst/>
          </a:prstGeom>
          <a:noFill/>
        </p:spPr>
        <p:txBody>
          <a:bodyPr wrap="square" rtlCol="0">
            <a:spAutoFit/>
          </a:bodyPr>
          <a:lstStyle/>
          <a:p>
            <a:r>
              <a:rPr lang="en-US" sz="1200" i="1" dirty="0"/>
              <a:t>n</a:t>
            </a:r>
            <a:r>
              <a:rPr lang="en-US" sz="1200" i="1" baseline="-25000" dirty="0"/>
              <a:t>f</a:t>
            </a:r>
          </a:p>
        </p:txBody>
      </p:sp>
    </p:spTree>
    <p:extLst>
      <p:ext uri="{BB962C8B-B14F-4D97-AF65-F5344CB8AC3E}">
        <p14:creationId xmlns:p14="http://schemas.microsoft.com/office/powerpoint/2010/main" val="1739322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46943-BC09-0C48-BFB0-81CF34B95A21}"/>
              </a:ext>
            </a:extLst>
          </p:cNvPr>
          <p:cNvSpPr>
            <a:spLocks noGrp="1"/>
          </p:cNvSpPr>
          <p:nvPr>
            <p:ph type="title"/>
          </p:nvPr>
        </p:nvSpPr>
        <p:spPr/>
        <p:txBody>
          <a:bodyPr/>
          <a:lstStyle/>
          <a:p>
            <a:r>
              <a:rPr lang="en-US"/>
              <a:t>Feature Representation</a:t>
            </a:r>
          </a:p>
        </p:txBody>
      </p:sp>
      <p:sp>
        <p:nvSpPr>
          <p:cNvPr id="3" name="Content Placeholder 2">
            <a:extLst>
              <a:ext uri="{FF2B5EF4-FFF2-40B4-BE49-F238E27FC236}">
                <a16:creationId xmlns:a16="http://schemas.microsoft.com/office/drawing/2014/main" id="{79795B31-93D9-AD41-AE6D-A5944932F89D}"/>
              </a:ext>
            </a:extLst>
          </p:cNvPr>
          <p:cNvSpPr>
            <a:spLocks noGrp="1"/>
          </p:cNvSpPr>
          <p:nvPr>
            <p:ph idx="1"/>
          </p:nvPr>
        </p:nvSpPr>
        <p:spPr/>
        <p:txBody>
          <a:bodyPr/>
          <a:lstStyle/>
          <a:p>
            <a:r>
              <a:rPr lang="en-US"/>
              <a:t>Universal Sentence Encoder [1] </a:t>
            </a:r>
          </a:p>
        </p:txBody>
      </p:sp>
      <p:sp>
        <p:nvSpPr>
          <p:cNvPr id="4" name="Rounded Rectangle 3">
            <a:extLst>
              <a:ext uri="{FF2B5EF4-FFF2-40B4-BE49-F238E27FC236}">
                <a16:creationId xmlns:a16="http://schemas.microsoft.com/office/drawing/2014/main" id="{2AEDA3A7-17C1-5C4B-AA16-39270C7FD0FA}"/>
              </a:ext>
            </a:extLst>
          </p:cNvPr>
          <p:cNvSpPr/>
          <p:nvPr/>
        </p:nvSpPr>
        <p:spPr bwMode="auto">
          <a:xfrm>
            <a:off x="3120010" y="3970029"/>
            <a:ext cx="1778182" cy="1478536"/>
          </a:xfrm>
          <a:prstGeom prst="roundRect">
            <a:avLst/>
          </a:prstGeom>
          <a:solidFill>
            <a:srgbClr val="EEC8C8"/>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t>Transformer</a:t>
            </a:r>
            <a:endParaRPr kumimoji="0" lang="en-US" sz="1200" b="0" i="0" u="none" strike="noStrike" cap="none" normalizeH="0" baseline="0">
              <a:ln>
                <a:noFill/>
              </a:ln>
              <a:effectLst/>
            </a:endParaRPr>
          </a:p>
        </p:txBody>
      </p:sp>
      <p:sp>
        <p:nvSpPr>
          <p:cNvPr id="5" name="TextBox 4">
            <a:extLst>
              <a:ext uri="{FF2B5EF4-FFF2-40B4-BE49-F238E27FC236}">
                <a16:creationId xmlns:a16="http://schemas.microsoft.com/office/drawing/2014/main" id="{C9C6EAD7-2F70-334F-89BD-EFD6F412DAA6}"/>
              </a:ext>
            </a:extLst>
          </p:cNvPr>
          <p:cNvSpPr txBox="1"/>
          <p:nvPr/>
        </p:nvSpPr>
        <p:spPr>
          <a:xfrm>
            <a:off x="274126" y="2831115"/>
            <a:ext cx="4265463" cy="923330"/>
          </a:xfrm>
          <a:prstGeom prst="rect">
            <a:avLst/>
          </a:prstGeom>
          <a:noFill/>
        </p:spPr>
        <p:txBody>
          <a:bodyPr wrap="none" rtlCol="0">
            <a:spAutoFit/>
          </a:bodyPr>
          <a:lstStyle/>
          <a:p>
            <a:pPr algn="ctr"/>
            <a:r>
              <a:rPr lang="en-US"/>
              <a:t> </a:t>
            </a:r>
          </a:p>
          <a:p>
            <a:pPr algn="ctr"/>
            <a:r>
              <a:rPr lang="en-US"/>
              <a:t>Wonder Nation Twist-Front Graphic T-Shirt</a:t>
            </a:r>
          </a:p>
          <a:p>
            <a:endParaRPr lang="en-US"/>
          </a:p>
        </p:txBody>
      </p:sp>
      <p:sp>
        <p:nvSpPr>
          <p:cNvPr id="6" name="Rounded Rectangle 5">
            <a:extLst>
              <a:ext uri="{FF2B5EF4-FFF2-40B4-BE49-F238E27FC236}">
                <a16:creationId xmlns:a16="http://schemas.microsoft.com/office/drawing/2014/main" id="{7E468A0A-5A63-7B4E-B1BB-93A383F850C7}"/>
              </a:ext>
            </a:extLst>
          </p:cNvPr>
          <p:cNvSpPr/>
          <p:nvPr/>
        </p:nvSpPr>
        <p:spPr bwMode="auto">
          <a:xfrm>
            <a:off x="6546462" y="3970029"/>
            <a:ext cx="1778182" cy="1478536"/>
          </a:xfrm>
          <a:prstGeom prst="roundRect">
            <a:avLst/>
          </a:prstGeom>
          <a:solidFill>
            <a:srgbClr val="EEC8C8"/>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t>Attention Weighted Sum</a:t>
            </a:r>
            <a:endParaRPr kumimoji="0" lang="en-US" b="0" i="0" u="none" strike="noStrike" cap="none" normalizeH="0" baseline="0">
              <a:ln>
                <a:noFill/>
              </a:ln>
              <a:effectLst/>
            </a:endParaRPr>
          </a:p>
        </p:txBody>
      </p:sp>
      <p:cxnSp>
        <p:nvCxnSpPr>
          <p:cNvPr id="8" name="Straight Arrow Connector 7">
            <a:extLst>
              <a:ext uri="{FF2B5EF4-FFF2-40B4-BE49-F238E27FC236}">
                <a16:creationId xmlns:a16="http://schemas.microsoft.com/office/drawing/2014/main" id="{11A24AEF-41A6-344A-B50B-819D06972BEF}"/>
              </a:ext>
            </a:extLst>
          </p:cNvPr>
          <p:cNvCxnSpPr>
            <a:stCxn id="4" idx="3"/>
            <a:endCxn id="6" idx="1"/>
          </p:cNvCxnSpPr>
          <p:nvPr/>
        </p:nvCxnSpPr>
        <p:spPr>
          <a:xfrm>
            <a:off x="4898192" y="4709297"/>
            <a:ext cx="164827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E58D21D-68FE-894E-BC66-32823682486F}"/>
              </a:ext>
            </a:extLst>
          </p:cNvPr>
          <p:cNvSpPr txBox="1"/>
          <p:nvPr/>
        </p:nvSpPr>
        <p:spPr>
          <a:xfrm>
            <a:off x="9456691" y="3832134"/>
            <a:ext cx="1345650" cy="1754326"/>
          </a:xfrm>
          <a:prstGeom prst="rect">
            <a:avLst/>
          </a:prstGeom>
          <a:noFill/>
        </p:spPr>
        <p:txBody>
          <a:bodyPr wrap="square" rtlCol="0">
            <a:spAutoFit/>
          </a:bodyPr>
          <a:lstStyle/>
          <a:p>
            <a:pPr algn="ctr"/>
            <a:r>
              <a:rPr lang="en-US" dirty="0"/>
              <a:t> </a:t>
            </a:r>
          </a:p>
          <a:p>
            <a:pPr algn="ctr"/>
            <a:r>
              <a:rPr lang="en-US" dirty="0"/>
              <a:t>512 Dimensional Sentence Embedding</a:t>
            </a:r>
          </a:p>
          <a:p>
            <a:endParaRPr lang="en-US" dirty="0"/>
          </a:p>
        </p:txBody>
      </p:sp>
      <p:cxnSp>
        <p:nvCxnSpPr>
          <p:cNvPr id="14" name="Elbow Connector 13">
            <a:extLst>
              <a:ext uri="{FF2B5EF4-FFF2-40B4-BE49-F238E27FC236}">
                <a16:creationId xmlns:a16="http://schemas.microsoft.com/office/drawing/2014/main" id="{94D884D1-5827-0B44-B729-CFCF372D57A3}"/>
              </a:ext>
            </a:extLst>
          </p:cNvPr>
          <p:cNvCxnSpPr>
            <a:stCxn id="5" idx="2"/>
            <a:endCxn id="4" idx="1"/>
          </p:cNvCxnSpPr>
          <p:nvPr/>
        </p:nvCxnSpPr>
        <p:spPr>
          <a:xfrm rot="16200000" flipH="1">
            <a:off x="2286008" y="3875295"/>
            <a:ext cx="954852" cy="71315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a:extLst>
              <a:ext uri="{FF2B5EF4-FFF2-40B4-BE49-F238E27FC236}">
                <a16:creationId xmlns:a16="http://schemas.microsoft.com/office/drawing/2014/main" id="{940E6222-BE3A-504F-9DF6-4147A77E670D}"/>
              </a:ext>
            </a:extLst>
          </p:cNvPr>
          <p:cNvCxnSpPr>
            <a:cxnSpLocks/>
          </p:cNvCxnSpPr>
          <p:nvPr/>
        </p:nvCxnSpPr>
        <p:spPr>
          <a:xfrm>
            <a:off x="8324644" y="4696771"/>
            <a:ext cx="1129851" cy="12700"/>
          </a:xfrm>
          <a:prstGeom prst="bentConnector3">
            <a:avLst>
              <a:gd name="adj1" fmla="val 11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19316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30A70-8C2D-4C4A-8B83-B1997FF04597}"/>
              </a:ext>
            </a:extLst>
          </p:cNvPr>
          <p:cNvSpPr>
            <a:spLocks noGrp="1"/>
          </p:cNvSpPr>
          <p:nvPr>
            <p:ph type="title"/>
          </p:nvPr>
        </p:nvSpPr>
        <p:spPr/>
        <p:txBody>
          <a:bodyPr/>
          <a:lstStyle/>
          <a:p>
            <a:r>
              <a:rPr lang="en-US"/>
              <a:t>Similarity Loss</a:t>
            </a:r>
          </a:p>
        </p:txBody>
      </p:sp>
      <mc:AlternateContent xmlns:mc="http://schemas.openxmlformats.org/markup-compatibility/2006" xmlns:a14="http://schemas.microsoft.com/office/drawing/2010/main">
        <mc:Choice Requires="a14">
          <p:sp>
            <p:nvSpPr>
              <p:cNvPr id="4" name="TextBox 4">
                <a:extLst>
                  <a:ext uri="{FF2B5EF4-FFF2-40B4-BE49-F238E27FC236}">
                    <a16:creationId xmlns:a16="http://schemas.microsoft.com/office/drawing/2014/main" id="{1BD734D5-0752-1243-B607-9A4BA925E0FC}"/>
                  </a:ext>
                </a:extLst>
              </p:cNvPr>
              <p:cNvSpPr txBox="1">
                <a:spLocks noGrp="1"/>
              </p:cNvSpPr>
              <p:nvPr>
                <p:ph idx="1"/>
              </p:nvPr>
            </p:nvSpPr>
            <p:spPr>
              <a:xfrm>
                <a:off x="838200" y="1825625"/>
                <a:ext cx="10515600" cy="1067023"/>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14:m>
                  <m:oMath xmlns:m="http://schemas.openxmlformats.org/officeDocument/2006/math">
                    <m:sSub>
                      <m:sSubPr>
                        <m:ctrlPr>
                          <a:rPr lang="en-US" sz="2800" i="1">
                            <a:latin typeface="Cambria Math" panose="02040503050406030204" pitchFamily="18" charset="0"/>
                          </a:rPr>
                        </m:ctrlPr>
                      </m:sSubPr>
                      <m:e>
                        <m:r>
                          <a:rPr lang="en-US" sz="2800" i="1">
                            <a:latin typeface="Cambria Math" panose="02040503050406030204" pitchFamily="18" charset="0"/>
                          </a:rPr>
                          <m:t>𝐿</m:t>
                        </m:r>
                      </m:e>
                      <m:sub>
                        <m:r>
                          <a:rPr lang="en-US" sz="2800" i="1">
                            <a:latin typeface="Cambria Math" panose="02040503050406030204" pitchFamily="18" charset="0"/>
                          </a:rPr>
                          <m:t>𝑠𝑖𝑚</m:t>
                        </m:r>
                      </m:sub>
                    </m:sSub>
                    <m:r>
                      <a:rPr lang="en-US" sz="2800" i="1">
                        <a:latin typeface="Cambria Math" panose="02040503050406030204" pitchFamily="18" charset="0"/>
                      </a:rPr>
                      <m:t>=</m:t>
                    </m:r>
                    <m:r>
                      <m:rPr>
                        <m:sty m:val="p"/>
                      </m:rPr>
                      <a:rPr lang="en-US" sz="2800">
                        <a:latin typeface="Cambria Math" panose="02040503050406030204" pitchFamily="18" charset="0"/>
                      </a:rPr>
                      <m:t>max</m:t>
                    </m:r>
                    <m:r>
                      <a:rPr lang="en-US" sz="2800" i="1">
                        <a:latin typeface="Cambria Math" panose="02040503050406030204" pitchFamily="18" charset="0"/>
                      </a:rPr>
                      <m:t>(</m:t>
                    </m:r>
                    <m:r>
                      <a:rPr lang="en-US" sz="2800" i="1">
                        <a:latin typeface="Cambria Math" panose="02040503050406030204" pitchFamily="18" charset="0"/>
                      </a:rPr>
                      <m:t>𝑑</m:t>
                    </m:r>
                    <m:d>
                      <m:dPr>
                        <m:ctrlPr>
                          <a:rPr lang="en-US" sz="2800" i="1">
                            <a:latin typeface="Cambria Math" panose="02040503050406030204" pitchFamily="18" charset="0"/>
                          </a:rPr>
                        </m:ctrlPr>
                      </m:dPr>
                      <m:e>
                        <m:sSubSup>
                          <m:sSubSupPr>
                            <m:ctrlPr>
                              <a:rPr lang="en-US" sz="2800" i="1">
                                <a:latin typeface="Cambria Math" panose="02040503050406030204" pitchFamily="18" charset="0"/>
                              </a:rPr>
                            </m:ctrlPr>
                          </m:sSubSupPr>
                          <m:e>
                            <m:r>
                              <a:rPr lang="en-US" sz="2800" i="1">
                                <a:latin typeface="Cambria Math" panose="02040503050406030204" pitchFamily="18" charset="0"/>
                              </a:rPr>
                              <m:t>𝑎</m:t>
                            </m:r>
                          </m:e>
                          <m:sub>
                            <m:r>
                              <a:rPr lang="en-US" sz="2800" i="1">
                                <a:latin typeface="Cambria Math" panose="02040503050406030204" pitchFamily="18" charset="0"/>
                              </a:rPr>
                              <m:t>𝑓</m:t>
                            </m:r>
                          </m:sub>
                          <m:sup>
                            <m:r>
                              <a:rPr lang="en-US" sz="2800" i="1">
                                <a:latin typeface="Cambria Math" panose="02040503050406030204" pitchFamily="18" charset="0"/>
                              </a:rPr>
                              <m:t>′</m:t>
                            </m:r>
                          </m:sup>
                        </m:sSubSup>
                        <m:r>
                          <a:rPr lang="en-US" sz="2800" i="1">
                            <a:latin typeface="Cambria Math" panose="02040503050406030204" pitchFamily="18" charset="0"/>
                          </a:rPr>
                          <m:t>− </m:t>
                        </m:r>
                        <m:sSubSup>
                          <m:sSubSupPr>
                            <m:ctrlPr>
                              <a:rPr lang="en-US" sz="2800" i="1">
                                <a:latin typeface="Cambria Math" panose="02040503050406030204" pitchFamily="18" charset="0"/>
                              </a:rPr>
                            </m:ctrlPr>
                          </m:sSubSupPr>
                          <m:e>
                            <m:r>
                              <a:rPr lang="en-US" sz="2800" i="1">
                                <a:latin typeface="Cambria Math" panose="02040503050406030204" pitchFamily="18" charset="0"/>
                              </a:rPr>
                              <m:t>𝑠</m:t>
                            </m:r>
                          </m:e>
                          <m:sub>
                            <m:r>
                              <a:rPr lang="en-US" sz="2800" i="1">
                                <a:latin typeface="Cambria Math" panose="02040503050406030204" pitchFamily="18" charset="0"/>
                              </a:rPr>
                              <m:t>𝑓</m:t>
                            </m:r>
                          </m:sub>
                          <m:sup>
                            <m:r>
                              <a:rPr lang="en-US" sz="2800" i="1">
                                <a:latin typeface="Cambria Math" panose="02040503050406030204" pitchFamily="18" charset="0"/>
                              </a:rPr>
                              <m:t>′</m:t>
                            </m:r>
                          </m:sup>
                        </m:sSubSup>
                      </m:e>
                    </m:d>
                    <m:r>
                      <a:rPr lang="en-US" sz="2800" i="1">
                        <a:latin typeface="Cambria Math" panose="02040503050406030204" pitchFamily="18" charset="0"/>
                      </a:rPr>
                      <m:t>− </m:t>
                    </m:r>
                    <m:sSub>
                      <m:sSubPr>
                        <m:ctrlPr>
                          <a:rPr lang="en-US" sz="2800" i="1">
                            <a:latin typeface="Cambria Math" panose="02040503050406030204" pitchFamily="18" charset="0"/>
                          </a:rPr>
                        </m:ctrlPr>
                      </m:sSubPr>
                      <m:e>
                        <m:r>
                          <a:rPr lang="en-US" sz="2800" i="1">
                            <a:latin typeface="Cambria Math" panose="02040503050406030204" pitchFamily="18" charset="0"/>
                          </a:rPr>
                          <m:t>𝑚</m:t>
                        </m:r>
                      </m:e>
                      <m:sub>
                        <m:r>
                          <a:rPr lang="en-US" sz="2800" i="1">
                            <a:latin typeface="Cambria Math" panose="02040503050406030204" pitchFamily="18" charset="0"/>
                          </a:rPr>
                          <m:t>𝑠</m:t>
                        </m:r>
                      </m:sub>
                    </m:sSub>
                    <m:r>
                      <a:rPr lang="en-US" sz="2800" i="1">
                        <a:latin typeface="Cambria Math" panose="02040503050406030204" pitchFamily="18" charset="0"/>
                      </a:rPr>
                      <m:t>, 0)</m:t>
                    </m:r>
                  </m:oMath>
                </a14:m>
                <a:r>
                  <a:rPr lang="en-US" sz="2800" i="1"/>
                  <a:t> </a:t>
                </a:r>
              </a:p>
              <a:p>
                <a:endParaRPr lang="en-US" sz="2800"/>
              </a:p>
            </p:txBody>
          </p:sp>
        </mc:Choice>
        <mc:Fallback xmlns="">
          <p:sp>
            <p:nvSpPr>
              <p:cNvPr id="4" name="TextBox 4">
                <a:extLst>
                  <a:ext uri="{FF2B5EF4-FFF2-40B4-BE49-F238E27FC236}">
                    <a16:creationId xmlns:a16="http://schemas.microsoft.com/office/drawing/2014/main" id="{1BD734D5-0752-1243-B607-9A4BA925E0FC}"/>
                  </a:ext>
                </a:extLst>
              </p:cNvPr>
              <p:cNvSpPr txBox="1">
                <a:spLocks noGrp="1" noRot="1" noChangeAspect="1" noMove="1" noResize="1" noEditPoints="1" noAdjustHandles="1" noChangeArrowheads="1" noChangeShapeType="1" noTextEdit="1"/>
              </p:cNvSpPr>
              <p:nvPr>
                <p:ph idx="1"/>
              </p:nvPr>
            </p:nvSpPr>
            <p:spPr>
              <a:xfrm>
                <a:off x="838200" y="1825625"/>
                <a:ext cx="10515600" cy="1067023"/>
              </a:xfrm>
              <a:prstGeom prst="rect">
                <a:avLst/>
              </a:prstGeom>
              <a:blipFill>
                <a:blip r:embed="rId2"/>
                <a:stretch>
                  <a:fillRect/>
                </a:stretch>
              </a:blipFill>
            </p:spPr>
            <p:txBody>
              <a:bodyPr/>
              <a:lstStyle/>
              <a:p>
                <a:r>
                  <a:rPr lang="en-US">
                    <a:noFill/>
                  </a:rPr>
                  <a:t> </a:t>
                </a:r>
              </a:p>
            </p:txBody>
          </p:sp>
        </mc:Fallback>
      </mc:AlternateContent>
      <p:grpSp>
        <p:nvGrpSpPr>
          <p:cNvPr id="35" name="Group 34">
            <a:extLst>
              <a:ext uri="{FF2B5EF4-FFF2-40B4-BE49-F238E27FC236}">
                <a16:creationId xmlns:a16="http://schemas.microsoft.com/office/drawing/2014/main" id="{A2411AD1-5195-AA4F-B370-816DDEBDA182}"/>
              </a:ext>
            </a:extLst>
          </p:cNvPr>
          <p:cNvGrpSpPr/>
          <p:nvPr/>
        </p:nvGrpSpPr>
        <p:grpSpPr>
          <a:xfrm>
            <a:off x="5218176" y="1720015"/>
            <a:ext cx="8659552" cy="4490675"/>
            <a:chOff x="4656538" y="1097030"/>
            <a:chExt cx="8659552" cy="4490675"/>
          </a:xfrm>
        </p:grpSpPr>
        <p:grpSp>
          <p:nvGrpSpPr>
            <p:cNvPr id="6" name="Group 5">
              <a:extLst>
                <a:ext uri="{FF2B5EF4-FFF2-40B4-BE49-F238E27FC236}">
                  <a16:creationId xmlns:a16="http://schemas.microsoft.com/office/drawing/2014/main" id="{F91B5E16-6ACC-904A-80DC-1C9C046751D3}"/>
                </a:ext>
              </a:extLst>
            </p:cNvPr>
            <p:cNvGrpSpPr/>
            <p:nvPr/>
          </p:nvGrpSpPr>
          <p:grpSpPr>
            <a:xfrm>
              <a:off x="4656538" y="1097030"/>
              <a:ext cx="4438943" cy="4490675"/>
              <a:chOff x="7916593" y="-586617"/>
              <a:chExt cx="3892314" cy="3892314"/>
            </a:xfrm>
          </p:grpSpPr>
          <p:sp>
            <p:nvSpPr>
              <p:cNvPr id="7" name="Oval 6">
                <a:extLst>
                  <a:ext uri="{FF2B5EF4-FFF2-40B4-BE49-F238E27FC236}">
                    <a16:creationId xmlns:a16="http://schemas.microsoft.com/office/drawing/2014/main" id="{16F3976D-06A4-AF4C-984E-29A17C91C98F}"/>
                  </a:ext>
                </a:extLst>
              </p:cNvPr>
              <p:cNvSpPr/>
              <p:nvPr/>
            </p:nvSpPr>
            <p:spPr>
              <a:xfrm>
                <a:off x="7916593" y="-586617"/>
                <a:ext cx="3892314" cy="38923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F896FAA-B36C-C24C-866D-CD7234FD4D56}"/>
                  </a:ext>
                </a:extLst>
              </p:cNvPr>
              <p:cNvSpPr/>
              <p:nvPr/>
            </p:nvSpPr>
            <p:spPr>
              <a:xfrm>
                <a:off x="8839522" y="295642"/>
                <a:ext cx="2071492" cy="2071492"/>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970E1DD-2014-EF41-BC1B-C12074D233A5}"/>
                  </a:ext>
                </a:extLst>
              </p:cNvPr>
              <p:cNvSpPr/>
              <p:nvPr/>
            </p:nvSpPr>
            <p:spPr>
              <a:xfrm>
                <a:off x="9510666" y="976184"/>
                <a:ext cx="710408" cy="710408"/>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3D020E17-743D-A24A-A2AF-DF3FCA6C1801}"/>
                </a:ext>
              </a:extLst>
            </p:cNvPr>
            <p:cNvSpPr txBox="1"/>
            <p:nvPr/>
          </p:nvSpPr>
          <p:spPr>
            <a:xfrm>
              <a:off x="7229923" y="2540593"/>
              <a:ext cx="6086167" cy="369332"/>
            </a:xfrm>
            <a:prstGeom prst="rect">
              <a:avLst/>
            </a:prstGeom>
            <a:noFill/>
          </p:spPr>
          <p:txBody>
            <a:bodyPr wrap="square" rtlCol="0">
              <a:spAutoFit/>
            </a:bodyPr>
            <a:lstStyle/>
            <a:p>
              <a:r>
                <a:rPr lang="en-US" i="1"/>
                <a:t>s</a:t>
              </a:r>
              <a:r>
                <a:rPr lang="en-US" i="1" baseline="-25000"/>
                <a:t>f , </a:t>
              </a:r>
              <a:r>
                <a:rPr lang="en-US"/>
                <a:t>Wonder Nation Twist-Front Graphic T-Shirt</a:t>
              </a:r>
            </a:p>
          </p:txBody>
        </p:sp>
        <p:sp>
          <p:nvSpPr>
            <p:cNvPr id="11" name="TextBox 10">
              <a:extLst>
                <a:ext uri="{FF2B5EF4-FFF2-40B4-BE49-F238E27FC236}">
                  <a16:creationId xmlns:a16="http://schemas.microsoft.com/office/drawing/2014/main" id="{EC9B79E1-64DE-CC46-84FB-AB21721C236F}"/>
                </a:ext>
              </a:extLst>
            </p:cNvPr>
            <p:cNvSpPr txBox="1"/>
            <p:nvPr/>
          </p:nvSpPr>
          <p:spPr>
            <a:xfrm>
              <a:off x="7291696" y="3848232"/>
              <a:ext cx="4631563" cy="553998"/>
            </a:xfrm>
            <a:prstGeom prst="rect">
              <a:avLst/>
            </a:prstGeom>
            <a:noFill/>
          </p:spPr>
          <p:txBody>
            <a:bodyPr wrap="square" rtlCol="0">
              <a:spAutoFit/>
            </a:bodyPr>
            <a:lstStyle/>
            <a:p>
              <a:r>
                <a:rPr lang="en-US" i="1" dirty="0"/>
                <a:t>a</a:t>
              </a:r>
              <a:r>
                <a:rPr lang="en-US" i="1" baseline="-25000" dirty="0"/>
                <a:t>f ,   </a:t>
              </a:r>
              <a:r>
                <a:rPr lang="en-US" dirty="0"/>
                <a:t>Wonder Nation Graphic Hi-Lo T-Shirt</a:t>
              </a:r>
            </a:p>
            <a:p>
              <a:endParaRPr lang="en-US" i="1" baseline="-25000" dirty="0"/>
            </a:p>
          </p:txBody>
        </p:sp>
        <p:sp>
          <p:nvSpPr>
            <p:cNvPr id="16" name="Oval 15">
              <a:extLst>
                <a:ext uri="{FF2B5EF4-FFF2-40B4-BE49-F238E27FC236}">
                  <a16:creationId xmlns:a16="http://schemas.microsoft.com/office/drawing/2014/main" id="{62F48BD0-0FAE-844E-9847-7A59CC29E53E}"/>
                </a:ext>
              </a:extLst>
            </p:cNvPr>
            <p:cNvSpPr/>
            <p:nvPr/>
          </p:nvSpPr>
          <p:spPr>
            <a:xfrm rot="11025359">
              <a:off x="6845056" y="3279984"/>
              <a:ext cx="87334" cy="1436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3C6CA6DE-2C44-5645-89A5-FA121D97CAC9}"/>
                </a:ext>
              </a:extLst>
            </p:cNvPr>
            <p:cNvSpPr/>
            <p:nvPr/>
          </p:nvSpPr>
          <p:spPr>
            <a:xfrm rot="11025359">
              <a:off x="6836815" y="3024610"/>
              <a:ext cx="87334" cy="1436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F9E12286-8D57-244C-9B2C-109A4B5460F2}"/>
                </a:ext>
              </a:extLst>
            </p:cNvPr>
            <p:cNvCxnSpPr>
              <a:cxnSpLocks/>
            </p:cNvCxnSpPr>
            <p:nvPr/>
          </p:nvCxnSpPr>
          <p:spPr>
            <a:xfrm flipH="1">
              <a:off x="6474480" y="3299111"/>
              <a:ext cx="386760" cy="10777"/>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ED0508B4-82F8-0A43-94EA-C2360CB62EB3}"/>
                </a:ext>
              </a:extLst>
            </p:cNvPr>
            <p:cNvSpPr txBox="1"/>
            <p:nvPr/>
          </p:nvSpPr>
          <p:spPr>
            <a:xfrm>
              <a:off x="6446800" y="2986969"/>
              <a:ext cx="591065" cy="369332"/>
            </a:xfrm>
            <a:prstGeom prst="rect">
              <a:avLst/>
            </a:prstGeom>
            <a:noFill/>
          </p:spPr>
          <p:txBody>
            <a:bodyPr wrap="square" rtlCol="0">
              <a:spAutoFit/>
            </a:bodyPr>
            <a:lstStyle/>
            <a:p>
              <a:r>
                <a:rPr lang="en-US" i="1"/>
                <a:t>m</a:t>
              </a:r>
              <a:r>
                <a:rPr lang="en-US" i="1" baseline="-25000"/>
                <a:t>s</a:t>
              </a:r>
            </a:p>
          </p:txBody>
        </p:sp>
        <p:cxnSp>
          <p:nvCxnSpPr>
            <p:cNvPr id="28" name="Elbow Connector 27">
              <a:extLst>
                <a:ext uri="{FF2B5EF4-FFF2-40B4-BE49-F238E27FC236}">
                  <a16:creationId xmlns:a16="http://schemas.microsoft.com/office/drawing/2014/main" id="{D2FA42B6-C3D6-A246-86D4-D5F971EB6205}"/>
                </a:ext>
              </a:extLst>
            </p:cNvPr>
            <p:cNvCxnSpPr>
              <a:cxnSpLocks/>
              <a:stCxn id="10" idx="1"/>
            </p:cNvCxnSpPr>
            <p:nvPr/>
          </p:nvCxnSpPr>
          <p:spPr>
            <a:xfrm rot="10800000" flipV="1">
              <a:off x="6888723" y="2725259"/>
              <a:ext cx="341200" cy="309352"/>
            </a:xfrm>
            <a:prstGeom prst="bentConnector3">
              <a:avLst>
                <a:gd name="adj1" fmla="val 10187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4A0BF210-F6F7-9F42-A541-853B26A27CE3}"/>
                </a:ext>
              </a:extLst>
            </p:cNvPr>
            <p:cNvCxnSpPr>
              <a:cxnSpLocks/>
              <a:stCxn id="11" idx="1"/>
              <a:endCxn id="16" idx="0"/>
            </p:cNvCxnSpPr>
            <p:nvPr/>
          </p:nvCxnSpPr>
          <p:spPr>
            <a:xfrm rot="10800000">
              <a:off x="6884018" y="3423509"/>
              <a:ext cx="407679" cy="70172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143271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907E983-66FF-C447-82EF-99B0E1FAA1A3}"/>
              </a:ext>
            </a:extLst>
          </p:cNvPr>
          <p:cNvSpPr>
            <a:spLocks noGrp="1"/>
          </p:cNvSpPr>
          <p:nvPr>
            <p:ph type="title"/>
          </p:nvPr>
        </p:nvSpPr>
        <p:spPr>
          <a:xfrm>
            <a:off x="1179074" y="716526"/>
            <a:ext cx="9833548" cy="1325563"/>
          </a:xfrm>
        </p:spPr>
        <p:txBody>
          <a:bodyPr>
            <a:normAutofit/>
          </a:bodyPr>
          <a:lstStyle/>
          <a:p>
            <a:pPr algn="ctr"/>
            <a:r>
              <a:rPr lang="en-US" sz="4000">
                <a:solidFill>
                  <a:srgbClr val="FFFFFF"/>
                </a:solidFill>
              </a:rPr>
              <a:t>E-commerce Recommender Systems</a:t>
            </a:r>
          </a:p>
        </p:txBody>
      </p:sp>
      <p:pic>
        <p:nvPicPr>
          <p:cNvPr id="5" name="Picture 4">
            <a:extLst>
              <a:ext uri="{FF2B5EF4-FFF2-40B4-BE49-F238E27FC236}">
                <a16:creationId xmlns:a16="http://schemas.microsoft.com/office/drawing/2014/main" id="{C8575698-18D8-FC40-BEA0-45E67D832645}"/>
              </a:ext>
            </a:extLst>
          </p:cNvPr>
          <p:cNvPicPr>
            <a:picLocks noChangeAspect="1"/>
          </p:cNvPicPr>
          <p:nvPr/>
        </p:nvPicPr>
        <p:blipFill>
          <a:blip r:embed="rId4"/>
          <a:stretch>
            <a:fillRect/>
          </a:stretch>
        </p:blipFill>
        <p:spPr>
          <a:xfrm>
            <a:off x="6284946" y="2641202"/>
            <a:ext cx="5371758" cy="3521603"/>
          </a:xfrm>
          <a:prstGeom prst="rect">
            <a:avLst/>
          </a:prstGeom>
        </p:spPr>
      </p:pic>
      <p:pic>
        <p:nvPicPr>
          <p:cNvPr id="13" name="Picture 12" descr="A picture containing toy, doll, clothing&#10;&#10;Description automatically generated">
            <a:extLst>
              <a:ext uri="{FF2B5EF4-FFF2-40B4-BE49-F238E27FC236}">
                <a16:creationId xmlns:a16="http://schemas.microsoft.com/office/drawing/2014/main" id="{7201F3A6-C3A4-0748-AC16-41318EF565C1}"/>
              </a:ext>
            </a:extLst>
          </p:cNvPr>
          <p:cNvPicPr>
            <a:picLocks noChangeAspect="1"/>
          </p:cNvPicPr>
          <p:nvPr/>
        </p:nvPicPr>
        <p:blipFill>
          <a:blip r:embed="rId5"/>
          <a:stretch>
            <a:fillRect/>
          </a:stretch>
        </p:blipFill>
        <p:spPr>
          <a:xfrm>
            <a:off x="987741" y="2444500"/>
            <a:ext cx="2611116" cy="3625676"/>
          </a:xfrm>
          <a:prstGeom prst="rect">
            <a:avLst/>
          </a:prstGeom>
        </p:spPr>
      </p:pic>
      <p:sp>
        <p:nvSpPr>
          <p:cNvPr id="17" name="Content Placeholder 2">
            <a:extLst>
              <a:ext uri="{FF2B5EF4-FFF2-40B4-BE49-F238E27FC236}">
                <a16:creationId xmlns:a16="http://schemas.microsoft.com/office/drawing/2014/main" id="{43D28B22-86D4-3442-A967-F48E520C1F58}"/>
              </a:ext>
            </a:extLst>
          </p:cNvPr>
          <p:cNvSpPr txBox="1">
            <a:spLocks/>
          </p:cNvSpPr>
          <p:nvPr/>
        </p:nvSpPr>
        <p:spPr>
          <a:xfrm>
            <a:off x="1091130" y="6070176"/>
            <a:ext cx="2741421" cy="1190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a:solidFill>
                  <a:srgbClr val="000000"/>
                </a:solidFill>
              </a:rPr>
              <a:t>Nancy</a:t>
            </a:r>
          </a:p>
          <a:p>
            <a:pPr marL="0" indent="0" algn="ctr">
              <a:buNone/>
            </a:pPr>
            <a:r>
              <a:rPr lang="en-US" sz="2000">
                <a:solidFill>
                  <a:srgbClr val="000000"/>
                </a:solidFill>
              </a:rPr>
              <a:t>eCommerce Customer</a:t>
            </a:r>
          </a:p>
          <a:p>
            <a:pPr marL="0" indent="0">
              <a:buFont typeface="Arial" panose="020B0604020202020204" pitchFamily="34" charset="0"/>
              <a:buNone/>
            </a:pPr>
            <a:endParaRPr lang="en-US" sz="2000">
              <a:solidFill>
                <a:srgbClr val="000000"/>
              </a:solidFill>
            </a:endParaRPr>
          </a:p>
        </p:txBody>
      </p:sp>
      <p:pic>
        <p:nvPicPr>
          <p:cNvPr id="18" name="Picture 17">
            <a:extLst>
              <a:ext uri="{FF2B5EF4-FFF2-40B4-BE49-F238E27FC236}">
                <a16:creationId xmlns:a16="http://schemas.microsoft.com/office/drawing/2014/main" id="{1AD76BC9-37A2-694E-BCB4-BE3DC2F9F4C7}"/>
              </a:ext>
            </a:extLst>
          </p:cNvPr>
          <p:cNvPicPr>
            <a:picLocks noChangeAspect="1"/>
          </p:cNvPicPr>
          <p:nvPr/>
        </p:nvPicPr>
        <p:blipFill>
          <a:blip r:embed="rId6"/>
          <a:stretch>
            <a:fillRect/>
          </a:stretch>
        </p:blipFill>
        <p:spPr>
          <a:xfrm>
            <a:off x="5689296" y="2483874"/>
            <a:ext cx="6502400" cy="3657600"/>
          </a:xfrm>
          <a:prstGeom prst="rect">
            <a:avLst/>
          </a:prstGeom>
        </p:spPr>
      </p:pic>
      <p:sp>
        <p:nvSpPr>
          <p:cNvPr id="19" name="Content Placeholder 2">
            <a:extLst>
              <a:ext uri="{FF2B5EF4-FFF2-40B4-BE49-F238E27FC236}">
                <a16:creationId xmlns:a16="http://schemas.microsoft.com/office/drawing/2014/main" id="{6B110342-03B5-3F4E-8817-C8EB0513F84D}"/>
              </a:ext>
            </a:extLst>
          </p:cNvPr>
          <p:cNvSpPr txBox="1">
            <a:spLocks/>
          </p:cNvSpPr>
          <p:nvPr/>
        </p:nvSpPr>
        <p:spPr>
          <a:xfrm>
            <a:off x="6284946" y="6262882"/>
            <a:ext cx="4280546" cy="11902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000">
                <a:solidFill>
                  <a:srgbClr val="000000"/>
                </a:solidFill>
              </a:rPr>
              <a:t>Millions of items in eCommerce Catalog/ Warehouse</a:t>
            </a:r>
          </a:p>
        </p:txBody>
      </p:sp>
    </p:spTree>
    <p:extLst>
      <p:ext uri="{BB962C8B-B14F-4D97-AF65-F5344CB8AC3E}">
        <p14:creationId xmlns:p14="http://schemas.microsoft.com/office/powerpoint/2010/main" val="3936568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8FFD8-B373-5148-8D37-AD68E8367885}"/>
              </a:ext>
            </a:extLst>
          </p:cNvPr>
          <p:cNvSpPr>
            <a:spLocks noGrp="1"/>
          </p:cNvSpPr>
          <p:nvPr>
            <p:ph type="title"/>
          </p:nvPr>
        </p:nvSpPr>
        <p:spPr/>
        <p:txBody>
          <a:bodyPr/>
          <a:lstStyle/>
          <a:p>
            <a:r>
              <a:rPr lang="en-US"/>
              <a:t>Complementary Loss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2DF05F-5ED5-ED43-AA19-7640C8EE1489}"/>
                  </a:ext>
                </a:extLst>
              </p:cNvPr>
              <p:cNvSpPr>
                <a:spLocks noGrp="1"/>
              </p:cNvSpPr>
              <p:nvPr>
                <p:ph idx="1"/>
              </p:nvPr>
            </p:nvSpPr>
            <p:spPr>
              <a:xfrm>
                <a:off x="838200" y="1825625"/>
                <a:ext cx="10515600" cy="1093221"/>
              </a:xfrm>
            </p:spPr>
            <p:txBody>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𝑐𝑜𝑚𝑝</m:t>
                        </m:r>
                      </m:sub>
                    </m:sSub>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max</m:t>
                        </m:r>
                      </m:fName>
                      <m:e>
                        <m:d>
                          <m:dPr>
                            <m:ctrlPr>
                              <a:rPr lang="en-US" i="1">
                                <a:latin typeface="Cambria Math" panose="02040503050406030204" pitchFamily="18" charset="0"/>
                              </a:rPr>
                            </m:ctrlPr>
                          </m:dPr>
                          <m:e>
                            <m:r>
                              <a:rPr lang="en-US" i="1">
                                <a:latin typeface="Cambria Math" panose="02040503050406030204" pitchFamily="18" charset="0"/>
                              </a:rPr>
                              <m:t>𝑑</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𝑎</m:t>
                                    </m:r>
                                  </m:e>
                                  <m:sub>
                                    <m:r>
                                      <a:rPr lang="en-US" i="1">
                                        <a:latin typeface="Cambria Math" panose="02040503050406030204" pitchFamily="18" charset="0"/>
                                      </a:rPr>
                                      <m:t>𝑓</m:t>
                                    </m:r>
                                  </m:sub>
                                  <m:sup>
                                    <m:r>
                                      <a:rPr lang="en-US" i="1">
                                        <a:latin typeface="Cambria Math" panose="02040503050406030204" pitchFamily="18" charset="0"/>
                                      </a:rPr>
                                      <m:t>′</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𝑐</m:t>
                                    </m:r>
                                  </m:e>
                                  <m:sub>
                                    <m:r>
                                      <a:rPr lang="en-US" i="1">
                                        <a:latin typeface="Cambria Math" panose="02040503050406030204" pitchFamily="18" charset="0"/>
                                      </a:rPr>
                                      <m:t>𝑓</m:t>
                                    </m:r>
                                  </m:sub>
                                  <m:sup>
                                    <m:r>
                                      <a:rPr lang="en-US" i="1">
                                        <a:latin typeface="Cambria Math" panose="02040503050406030204" pitchFamily="18" charset="0"/>
                                      </a:rPr>
                                      <m:t>′</m:t>
                                    </m:r>
                                  </m:sup>
                                </m:sSubSup>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𝑐</m:t>
                                </m:r>
                              </m:sub>
                            </m:sSub>
                            <m:r>
                              <a:rPr lang="en-US" i="1">
                                <a:latin typeface="Cambria Math" panose="02040503050406030204" pitchFamily="18" charset="0"/>
                              </a:rPr>
                              <m:t>, 0</m:t>
                            </m:r>
                          </m:e>
                        </m:d>
                      </m:e>
                    </m:func>
                    <m:r>
                      <a:rPr lang="en-US" i="1">
                        <a:latin typeface="Cambria Math" panose="02040503050406030204" pitchFamily="18" charset="0"/>
                      </a:rPr>
                      <m:t>+ </m:t>
                    </m:r>
                    <m:func>
                      <m:funcPr>
                        <m:ctrlPr>
                          <a:rPr lang="en-US" i="1">
                            <a:latin typeface="Cambria Math" panose="02040503050406030204" pitchFamily="18" charset="0"/>
                          </a:rPr>
                        </m:ctrlPr>
                      </m:funcPr>
                      <m:fName>
                        <m:r>
                          <m:rPr>
                            <m:sty m:val="p"/>
                          </m:rPr>
                          <a:rPr lang="en-US">
                            <a:latin typeface="Cambria Math" panose="02040503050406030204" pitchFamily="18" charset="0"/>
                          </a:rPr>
                          <m:t>max</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𝑠</m:t>
                                </m:r>
                              </m:sub>
                            </m:sSub>
                            <m:r>
                              <a:rPr lang="en-US" i="1">
                                <a:latin typeface="Cambria Math" panose="02040503050406030204" pitchFamily="18" charset="0"/>
                              </a:rPr>
                              <m:t>− </m:t>
                            </m:r>
                            <m:r>
                              <a:rPr lang="en-US" i="1">
                                <a:latin typeface="Cambria Math" panose="02040503050406030204" pitchFamily="18" charset="0"/>
                              </a:rPr>
                              <m:t>𝑑</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𝑎</m:t>
                                    </m:r>
                                  </m:e>
                                  <m:sub>
                                    <m:r>
                                      <a:rPr lang="en-US" i="1">
                                        <a:latin typeface="Cambria Math" panose="02040503050406030204" pitchFamily="18" charset="0"/>
                                      </a:rPr>
                                      <m:t>𝑓</m:t>
                                    </m:r>
                                  </m:sub>
                                  <m:sup>
                                    <m:r>
                                      <a:rPr lang="en-US" i="1">
                                        <a:latin typeface="Cambria Math" panose="02040503050406030204" pitchFamily="18" charset="0"/>
                                      </a:rPr>
                                      <m:t>′</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𝑐</m:t>
                                    </m:r>
                                  </m:e>
                                  <m:sub>
                                    <m:r>
                                      <a:rPr lang="en-US" i="1">
                                        <a:latin typeface="Cambria Math" panose="02040503050406030204" pitchFamily="18" charset="0"/>
                                      </a:rPr>
                                      <m:t>𝑓</m:t>
                                    </m:r>
                                  </m:sub>
                                  <m:sup>
                                    <m:r>
                                      <a:rPr lang="en-US" i="1">
                                        <a:latin typeface="Cambria Math" panose="02040503050406030204" pitchFamily="18" charset="0"/>
                                      </a:rPr>
                                      <m:t>′</m:t>
                                    </m:r>
                                  </m:sup>
                                </m:sSubSup>
                              </m:e>
                            </m:d>
                            <m:r>
                              <a:rPr lang="en-US" i="1">
                                <a:latin typeface="Cambria Math" panose="02040503050406030204" pitchFamily="18" charset="0"/>
                              </a:rPr>
                              <m:t>, 0</m:t>
                            </m:r>
                          </m:e>
                        </m:d>
                      </m:e>
                    </m:func>
                  </m:oMath>
                </a14:m>
                <a:r>
                  <a:rPr lang="en-US" dirty="0"/>
                  <a:t> </a:t>
                </a:r>
              </a:p>
              <a:p>
                <a:endParaRPr lang="en-US" dirty="0"/>
              </a:p>
            </p:txBody>
          </p:sp>
        </mc:Choice>
        <mc:Fallback xmlns="">
          <p:sp>
            <p:nvSpPr>
              <p:cNvPr id="3" name="Content Placeholder 2">
                <a:extLst>
                  <a:ext uri="{FF2B5EF4-FFF2-40B4-BE49-F238E27FC236}">
                    <a16:creationId xmlns:a16="http://schemas.microsoft.com/office/drawing/2014/main" id="{B82DF05F-5ED5-ED43-AA19-7640C8EE1489}"/>
                  </a:ext>
                </a:extLst>
              </p:cNvPr>
              <p:cNvSpPr>
                <a:spLocks noGrp="1" noRot="1" noChangeAspect="1" noMove="1" noResize="1" noEditPoints="1" noAdjustHandles="1" noChangeArrowheads="1" noChangeShapeType="1" noTextEdit="1"/>
              </p:cNvSpPr>
              <p:nvPr>
                <p:ph idx="1"/>
              </p:nvPr>
            </p:nvSpPr>
            <p:spPr>
              <a:xfrm>
                <a:off x="838200" y="1825625"/>
                <a:ext cx="10515600" cy="1093221"/>
              </a:xfrm>
              <a:blipFill>
                <a:blip r:embed="rId3"/>
                <a:stretch>
                  <a:fillRect/>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40B61EFC-DE2E-5546-924A-B514A7A6147A}"/>
              </a:ext>
            </a:extLst>
          </p:cNvPr>
          <p:cNvGrpSpPr/>
          <p:nvPr/>
        </p:nvGrpSpPr>
        <p:grpSpPr>
          <a:xfrm>
            <a:off x="6347690" y="2335892"/>
            <a:ext cx="4438943" cy="4490675"/>
            <a:chOff x="7916593" y="-586617"/>
            <a:chExt cx="3892314" cy="3892314"/>
          </a:xfrm>
        </p:grpSpPr>
        <p:sp>
          <p:nvSpPr>
            <p:cNvPr id="5" name="Oval 4">
              <a:extLst>
                <a:ext uri="{FF2B5EF4-FFF2-40B4-BE49-F238E27FC236}">
                  <a16:creationId xmlns:a16="http://schemas.microsoft.com/office/drawing/2014/main" id="{61047FD7-DF42-624B-86A5-22A78AC9B53D}"/>
                </a:ext>
              </a:extLst>
            </p:cNvPr>
            <p:cNvSpPr/>
            <p:nvPr/>
          </p:nvSpPr>
          <p:spPr>
            <a:xfrm>
              <a:off x="7916593" y="-586617"/>
              <a:ext cx="3892314" cy="38923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B01E876-1ACC-B843-BA14-7B545CE7A9F7}"/>
                </a:ext>
              </a:extLst>
            </p:cNvPr>
            <p:cNvSpPr/>
            <p:nvPr/>
          </p:nvSpPr>
          <p:spPr>
            <a:xfrm>
              <a:off x="8839522" y="295642"/>
              <a:ext cx="2071492" cy="2071492"/>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5B6B65A-243F-4E4D-942C-CA65F601F3FB}"/>
                </a:ext>
              </a:extLst>
            </p:cNvPr>
            <p:cNvSpPr/>
            <p:nvPr/>
          </p:nvSpPr>
          <p:spPr>
            <a:xfrm>
              <a:off x="9510666" y="976184"/>
              <a:ext cx="710408" cy="710408"/>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DB50C77D-753F-6747-AFF7-50823BAACE39}"/>
              </a:ext>
            </a:extLst>
          </p:cNvPr>
          <p:cNvSpPr txBox="1"/>
          <p:nvPr/>
        </p:nvSpPr>
        <p:spPr>
          <a:xfrm>
            <a:off x="8975808" y="5145991"/>
            <a:ext cx="2086539" cy="1107996"/>
          </a:xfrm>
          <a:prstGeom prst="rect">
            <a:avLst/>
          </a:prstGeom>
          <a:noFill/>
        </p:spPr>
        <p:txBody>
          <a:bodyPr wrap="square" rtlCol="0">
            <a:spAutoFit/>
          </a:bodyPr>
          <a:lstStyle/>
          <a:p>
            <a:pPr algn="ctr"/>
            <a:r>
              <a:rPr lang="en-US" i="1" dirty="0"/>
              <a:t>a</a:t>
            </a:r>
            <a:r>
              <a:rPr lang="en-US" i="1" baseline="-25000" dirty="0"/>
              <a:t>f </a:t>
            </a:r>
          </a:p>
          <a:p>
            <a:pPr algn="ctr"/>
            <a:r>
              <a:rPr lang="en-US" dirty="0"/>
              <a:t>Wonder Nation </a:t>
            </a:r>
          </a:p>
          <a:p>
            <a:pPr algn="ctr"/>
            <a:r>
              <a:rPr lang="en-US" dirty="0"/>
              <a:t>Graphic Hi-Lo T-Shirt</a:t>
            </a:r>
          </a:p>
          <a:p>
            <a:endParaRPr lang="en-US" i="1" baseline="-25000" dirty="0"/>
          </a:p>
        </p:txBody>
      </p:sp>
      <p:sp>
        <p:nvSpPr>
          <p:cNvPr id="10" name="Oval 9">
            <a:extLst>
              <a:ext uri="{FF2B5EF4-FFF2-40B4-BE49-F238E27FC236}">
                <a16:creationId xmlns:a16="http://schemas.microsoft.com/office/drawing/2014/main" id="{4A889DBA-26F9-1140-8B13-50A93D594FD8}"/>
              </a:ext>
            </a:extLst>
          </p:cNvPr>
          <p:cNvSpPr/>
          <p:nvPr/>
        </p:nvSpPr>
        <p:spPr>
          <a:xfrm rot="11025359">
            <a:off x="8536208" y="4518846"/>
            <a:ext cx="87334" cy="1436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B61D7816-26E6-E740-BFCA-220675A3584A}"/>
              </a:ext>
            </a:extLst>
          </p:cNvPr>
          <p:cNvCxnSpPr>
            <a:cxnSpLocks/>
          </p:cNvCxnSpPr>
          <p:nvPr/>
        </p:nvCxnSpPr>
        <p:spPr>
          <a:xfrm flipH="1">
            <a:off x="8165632" y="4537973"/>
            <a:ext cx="386760" cy="10777"/>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478E3CA2-4965-9E47-B380-1BB940E990E2}"/>
              </a:ext>
            </a:extLst>
          </p:cNvPr>
          <p:cNvSpPr txBox="1"/>
          <p:nvPr/>
        </p:nvSpPr>
        <p:spPr>
          <a:xfrm>
            <a:off x="8199368" y="4207923"/>
            <a:ext cx="591065" cy="369332"/>
          </a:xfrm>
          <a:prstGeom prst="rect">
            <a:avLst/>
          </a:prstGeom>
          <a:noFill/>
        </p:spPr>
        <p:txBody>
          <a:bodyPr wrap="square" rtlCol="0">
            <a:spAutoFit/>
          </a:bodyPr>
          <a:lstStyle/>
          <a:p>
            <a:r>
              <a:rPr lang="en-US" i="1"/>
              <a:t>m</a:t>
            </a:r>
            <a:r>
              <a:rPr lang="en-US" i="1" baseline="-25000"/>
              <a:t>s</a:t>
            </a:r>
          </a:p>
        </p:txBody>
      </p:sp>
      <p:cxnSp>
        <p:nvCxnSpPr>
          <p:cNvPr id="15" name="Elbow Connector 14">
            <a:extLst>
              <a:ext uri="{FF2B5EF4-FFF2-40B4-BE49-F238E27FC236}">
                <a16:creationId xmlns:a16="http://schemas.microsoft.com/office/drawing/2014/main" id="{B037B04D-1A60-5045-9F99-E1B022632E2E}"/>
              </a:ext>
            </a:extLst>
          </p:cNvPr>
          <p:cNvCxnSpPr>
            <a:cxnSpLocks/>
            <a:stCxn id="9" idx="1"/>
            <a:endCxn id="10" idx="0"/>
          </p:cNvCxnSpPr>
          <p:nvPr/>
        </p:nvCxnSpPr>
        <p:spPr>
          <a:xfrm rot="10800000">
            <a:off x="8575170" y="4662371"/>
            <a:ext cx="400639" cy="103761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B84A381D-14C9-2940-8D16-092C6F98ABC4}"/>
              </a:ext>
            </a:extLst>
          </p:cNvPr>
          <p:cNvSpPr/>
          <p:nvPr/>
        </p:nvSpPr>
        <p:spPr>
          <a:xfrm rot="11025359">
            <a:off x="7855480" y="4136084"/>
            <a:ext cx="87334" cy="1436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E30FE6B-B8E3-144D-B85D-D32DFFD8DCBC}"/>
              </a:ext>
            </a:extLst>
          </p:cNvPr>
          <p:cNvSpPr txBox="1"/>
          <p:nvPr/>
        </p:nvSpPr>
        <p:spPr>
          <a:xfrm>
            <a:off x="3781984" y="4834932"/>
            <a:ext cx="3342535" cy="830997"/>
          </a:xfrm>
          <a:prstGeom prst="rect">
            <a:avLst/>
          </a:prstGeom>
          <a:noFill/>
        </p:spPr>
        <p:txBody>
          <a:bodyPr wrap="square" rtlCol="0">
            <a:spAutoFit/>
          </a:bodyPr>
          <a:lstStyle/>
          <a:p>
            <a:pPr algn="ctr"/>
            <a:r>
              <a:rPr lang="en-US" i="1" dirty="0"/>
              <a:t>c</a:t>
            </a:r>
            <a:r>
              <a:rPr lang="en-US" i="1" baseline="-25000" dirty="0"/>
              <a:t>f, </a:t>
            </a:r>
          </a:p>
          <a:p>
            <a:pPr algn="ctr"/>
            <a:r>
              <a:rPr lang="en-US" dirty="0"/>
              <a:t>Women's Knit Skinny Cargo Pant</a:t>
            </a:r>
          </a:p>
          <a:p>
            <a:endParaRPr lang="en-US" i="1" baseline="-25000" dirty="0"/>
          </a:p>
        </p:txBody>
      </p:sp>
      <p:cxnSp>
        <p:nvCxnSpPr>
          <p:cNvPr id="22" name="Elbow Connector 21">
            <a:extLst>
              <a:ext uri="{FF2B5EF4-FFF2-40B4-BE49-F238E27FC236}">
                <a16:creationId xmlns:a16="http://schemas.microsoft.com/office/drawing/2014/main" id="{638A0D5D-3F58-9D42-9BFA-40CD11C4128B}"/>
              </a:ext>
            </a:extLst>
          </p:cNvPr>
          <p:cNvCxnSpPr>
            <a:stCxn id="17" idx="0"/>
          </p:cNvCxnSpPr>
          <p:nvPr/>
        </p:nvCxnSpPr>
        <p:spPr>
          <a:xfrm rot="5400000" flipH="1" flipV="1">
            <a:off x="6338555" y="3322621"/>
            <a:ext cx="627009" cy="2397615"/>
          </a:xfrm>
          <a:prstGeom prst="bentConnector4">
            <a:avLst>
              <a:gd name="adj1" fmla="val -5421"/>
              <a:gd name="adj2" fmla="val 6007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6168B6F1-1CAF-4A4A-9A5D-6A99B5DEDCDF}"/>
              </a:ext>
            </a:extLst>
          </p:cNvPr>
          <p:cNvCxnSpPr>
            <a:cxnSpLocks/>
          </p:cNvCxnSpPr>
          <p:nvPr/>
        </p:nvCxnSpPr>
        <p:spPr>
          <a:xfrm flipH="1">
            <a:off x="7460274" y="4577097"/>
            <a:ext cx="1100560" cy="3846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DBC0A61C-CC77-634B-8ED3-1C3B2265B390}"/>
              </a:ext>
            </a:extLst>
          </p:cNvPr>
          <p:cNvSpPr txBox="1"/>
          <p:nvPr/>
        </p:nvSpPr>
        <p:spPr>
          <a:xfrm>
            <a:off x="7692169" y="4768379"/>
            <a:ext cx="591065" cy="369332"/>
          </a:xfrm>
          <a:prstGeom prst="rect">
            <a:avLst/>
          </a:prstGeom>
          <a:noFill/>
        </p:spPr>
        <p:txBody>
          <a:bodyPr wrap="square" rtlCol="0">
            <a:spAutoFit/>
          </a:bodyPr>
          <a:lstStyle/>
          <a:p>
            <a:r>
              <a:rPr lang="en-US" i="1"/>
              <a:t>m</a:t>
            </a:r>
            <a:r>
              <a:rPr lang="en-US" i="1" baseline="-25000"/>
              <a:t>c</a:t>
            </a:r>
          </a:p>
        </p:txBody>
      </p:sp>
    </p:spTree>
    <p:extLst>
      <p:ext uri="{BB962C8B-B14F-4D97-AF65-F5344CB8AC3E}">
        <p14:creationId xmlns:p14="http://schemas.microsoft.com/office/powerpoint/2010/main" val="39641278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E1D487-DBCC-FC46-ADD7-57974FE3EF8D}"/>
              </a:ext>
            </a:extLst>
          </p:cNvPr>
          <p:cNvSpPr>
            <a:spLocks noGrp="1"/>
          </p:cNvSpPr>
          <p:nvPr>
            <p:ph type="title"/>
          </p:nvPr>
        </p:nvSpPr>
        <p:spPr/>
        <p:txBody>
          <a:bodyPr/>
          <a:lstStyle/>
          <a:p>
            <a:r>
              <a:rPr lang="en-US"/>
              <a:t>Negative Loss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B2F720-1D18-824E-A2C6-3DA35C272A6A}"/>
                  </a:ext>
                </a:extLst>
              </p:cNvPr>
              <p:cNvSpPr>
                <a:spLocks noGrp="1"/>
              </p:cNvSpPr>
              <p:nvPr>
                <p:ph idx="1"/>
              </p:nvPr>
            </p:nvSpPr>
            <p:spPr>
              <a:xfrm>
                <a:off x="838200" y="1825625"/>
                <a:ext cx="10515600" cy="612372"/>
              </a:xfrm>
            </p:spPr>
            <p:txBody>
              <a:bodyPr/>
              <a:lstStyle/>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𝑛𝑒𝑔</m:t>
                        </m:r>
                      </m:sub>
                    </m:sSub>
                    <m:r>
                      <a:rPr lang="en-US" i="1">
                        <a:latin typeface="Cambria Math" panose="02040503050406030204" pitchFamily="18" charset="0"/>
                      </a:rPr>
                      <m:t>= </m:t>
                    </m:r>
                    <m:func>
                      <m:funcPr>
                        <m:ctrlPr>
                          <a:rPr lang="en-US" i="1">
                            <a:latin typeface="Cambria Math" panose="02040503050406030204" pitchFamily="18" charset="0"/>
                          </a:rPr>
                        </m:ctrlPr>
                      </m:funcPr>
                      <m:fName>
                        <m:r>
                          <m:rPr>
                            <m:sty m:val="p"/>
                          </m:rPr>
                          <a:rPr lang="en-US">
                            <a:latin typeface="Cambria Math" panose="02040503050406030204" pitchFamily="18" charset="0"/>
                          </a:rPr>
                          <m:t>max</m:t>
                        </m:r>
                      </m:fName>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𝑛</m:t>
                                </m:r>
                              </m:sub>
                            </m:sSub>
                            <m:r>
                              <a:rPr lang="en-US" i="1">
                                <a:latin typeface="Cambria Math" panose="02040503050406030204" pitchFamily="18" charset="0"/>
                              </a:rPr>
                              <m:t>− </m:t>
                            </m:r>
                            <m:r>
                              <a:rPr lang="en-US" i="1">
                                <a:latin typeface="Cambria Math" panose="02040503050406030204" pitchFamily="18" charset="0"/>
                              </a:rPr>
                              <m:t>𝑑</m:t>
                            </m:r>
                            <m:d>
                              <m:dPr>
                                <m:ctrlPr>
                                  <a:rPr lang="en-US" i="1">
                                    <a:latin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𝑎</m:t>
                                    </m:r>
                                  </m:e>
                                  <m:sub>
                                    <m:r>
                                      <a:rPr lang="en-US" i="1">
                                        <a:latin typeface="Cambria Math" panose="02040503050406030204" pitchFamily="18" charset="0"/>
                                      </a:rPr>
                                      <m:t>𝑓</m:t>
                                    </m:r>
                                  </m:sub>
                                  <m:sup>
                                    <m:r>
                                      <a:rPr lang="en-US" i="1">
                                        <a:latin typeface="Cambria Math" panose="02040503050406030204" pitchFamily="18" charset="0"/>
                                      </a:rPr>
                                      <m:t>′</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𝑛</m:t>
                                    </m:r>
                                  </m:e>
                                  <m:sub>
                                    <m:r>
                                      <a:rPr lang="en-US" i="1">
                                        <a:latin typeface="Cambria Math" panose="02040503050406030204" pitchFamily="18" charset="0"/>
                                      </a:rPr>
                                      <m:t>𝑓</m:t>
                                    </m:r>
                                  </m:sub>
                                  <m:sup>
                                    <m:r>
                                      <a:rPr lang="en-US" i="1">
                                        <a:latin typeface="Cambria Math" panose="02040503050406030204" pitchFamily="18" charset="0"/>
                                      </a:rPr>
                                      <m:t>′</m:t>
                                    </m:r>
                                  </m:sup>
                                </m:sSubSup>
                              </m:e>
                            </m:d>
                            <m:r>
                              <a:rPr lang="en-US" i="1">
                                <a:latin typeface="Cambria Math" panose="02040503050406030204" pitchFamily="18" charset="0"/>
                              </a:rPr>
                              <m:t>, 0</m:t>
                            </m:r>
                          </m:e>
                        </m:d>
                      </m:e>
                    </m:func>
                  </m:oMath>
                </a14:m>
                <a:r>
                  <a:rPr lang="en-US"/>
                  <a:t> </a:t>
                </a:r>
              </a:p>
              <a:p>
                <a:pPr marL="0" indent="0">
                  <a:buNone/>
                </a:pPr>
                <a:endParaRPr lang="en-US"/>
              </a:p>
            </p:txBody>
          </p:sp>
        </mc:Choice>
        <mc:Fallback xmlns="">
          <p:sp>
            <p:nvSpPr>
              <p:cNvPr id="3" name="Content Placeholder 2">
                <a:extLst>
                  <a:ext uri="{FF2B5EF4-FFF2-40B4-BE49-F238E27FC236}">
                    <a16:creationId xmlns:a16="http://schemas.microsoft.com/office/drawing/2014/main" id="{E7B2F720-1D18-824E-A2C6-3DA35C272A6A}"/>
                  </a:ext>
                </a:extLst>
              </p:cNvPr>
              <p:cNvSpPr>
                <a:spLocks noGrp="1" noRot="1" noChangeAspect="1" noMove="1" noResize="1" noEditPoints="1" noAdjustHandles="1" noChangeArrowheads="1" noChangeShapeType="1" noTextEdit="1"/>
              </p:cNvSpPr>
              <p:nvPr>
                <p:ph idx="1"/>
              </p:nvPr>
            </p:nvSpPr>
            <p:spPr>
              <a:xfrm>
                <a:off x="838200" y="1825625"/>
                <a:ext cx="10515600" cy="612372"/>
              </a:xfrm>
              <a:blipFill>
                <a:blip r:embed="rId2"/>
                <a:stretch>
                  <a:fillRect/>
                </a:stretch>
              </a:blipFill>
            </p:spPr>
            <p:txBody>
              <a:bodyPr/>
              <a:lstStyle/>
              <a:p>
                <a:r>
                  <a:rPr lang="en-US">
                    <a:noFill/>
                  </a:rPr>
                  <a:t> </a:t>
                </a:r>
              </a:p>
            </p:txBody>
          </p:sp>
        </mc:Fallback>
      </mc:AlternateContent>
      <p:grpSp>
        <p:nvGrpSpPr>
          <p:cNvPr id="5" name="Group 4">
            <a:extLst>
              <a:ext uri="{FF2B5EF4-FFF2-40B4-BE49-F238E27FC236}">
                <a16:creationId xmlns:a16="http://schemas.microsoft.com/office/drawing/2014/main" id="{D0E5E14F-48D7-104A-85C3-AE7FBB41B2E3}"/>
              </a:ext>
            </a:extLst>
          </p:cNvPr>
          <p:cNvGrpSpPr/>
          <p:nvPr/>
        </p:nvGrpSpPr>
        <p:grpSpPr>
          <a:xfrm>
            <a:off x="6426349" y="2139247"/>
            <a:ext cx="4438943" cy="4490675"/>
            <a:chOff x="7916593" y="-586617"/>
            <a:chExt cx="3892314" cy="3892314"/>
          </a:xfrm>
        </p:grpSpPr>
        <p:sp>
          <p:nvSpPr>
            <p:cNvPr id="6" name="Oval 5">
              <a:extLst>
                <a:ext uri="{FF2B5EF4-FFF2-40B4-BE49-F238E27FC236}">
                  <a16:creationId xmlns:a16="http://schemas.microsoft.com/office/drawing/2014/main" id="{6BFB3B26-8965-E54C-B73D-ACF700D6758F}"/>
                </a:ext>
              </a:extLst>
            </p:cNvPr>
            <p:cNvSpPr/>
            <p:nvPr/>
          </p:nvSpPr>
          <p:spPr>
            <a:xfrm>
              <a:off x="7916593" y="-586617"/>
              <a:ext cx="3892314" cy="389231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6D614D7E-B481-3B45-A999-813C4E49DEA1}"/>
                </a:ext>
              </a:extLst>
            </p:cNvPr>
            <p:cNvSpPr/>
            <p:nvPr/>
          </p:nvSpPr>
          <p:spPr>
            <a:xfrm>
              <a:off x="8839522" y="295642"/>
              <a:ext cx="2071492" cy="2071492"/>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C5F0F79-7107-5E49-BD7A-7C995284790D}"/>
                </a:ext>
              </a:extLst>
            </p:cNvPr>
            <p:cNvSpPr/>
            <p:nvPr/>
          </p:nvSpPr>
          <p:spPr>
            <a:xfrm>
              <a:off x="9510666" y="976184"/>
              <a:ext cx="710408" cy="710408"/>
            </a:xfrm>
            <a:prstGeom prst="ellipse">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EBEC3D34-6CC3-A440-BC5A-4ADEB536FF6D}"/>
              </a:ext>
            </a:extLst>
          </p:cNvPr>
          <p:cNvSpPr txBox="1"/>
          <p:nvPr/>
        </p:nvSpPr>
        <p:spPr>
          <a:xfrm>
            <a:off x="9054467" y="4949346"/>
            <a:ext cx="2086539" cy="1107996"/>
          </a:xfrm>
          <a:prstGeom prst="rect">
            <a:avLst/>
          </a:prstGeom>
          <a:noFill/>
        </p:spPr>
        <p:txBody>
          <a:bodyPr wrap="square" rtlCol="0">
            <a:spAutoFit/>
          </a:bodyPr>
          <a:lstStyle/>
          <a:p>
            <a:pPr algn="ctr"/>
            <a:r>
              <a:rPr lang="en-US" i="1" dirty="0"/>
              <a:t>a</a:t>
            </a:r>
            <a:r>
              <a:rPr lang="en-US" i="1" baseline="-25000" dirty="0"/>
              <a:t>f </a:t>
            </a:r>
          </a:p>
          <a:p>
            <a:pPr algn="ctr"/>
            <a:r>
              <a:rPr lang="en-US" dirty="0"/>
              <a:t>Wonder Nation </a:t>
            </a:r>
          </a:p>
          <a:p>
            <a:pPr algn="ctr"/>
            <a:r>
              <a:rPr lang="en-US" dirty="0"/>
              <a:t>Graphic Hi-Lo T-Shirt</a:t>
            </a:r>
          </a:p>
          <a:p>
            <a:endParaRPr lang="en-US" i="1" baseline="-25000" dirty="0"/>
          </a:p>
        </p:txBody>
      </p:sp>
      <p:sp>
        <p:nvSpPr>
          <p:cNvPr id="10" name="Oval 9">
            <a:extLst>
              <a:ext uri="{FF2B5EF4-FFF2-40B4-BE49-F238E27FC236}">
                <a16:creationId xmlns:a16="http://schemas.microsoft.com/office/drawing/2014/main" id="{4E88CF14-4121-7842-B58D-575E60533664}"/>
              </a:ext>
            </a:extLst>
          </p:cNvPr>
          <p:cNvSpPr/>
          <p:nvPr/>
        </p:nvSpPr>
        <p:spPr>
          <a:xfrm rot="11025359">
            <a:off x="8614867" y="4322201"/>
            <a:ext cx="87334" cy="1436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0996DA21-DAEA-3748-A259-F38F6AFEF8F2}"/>
              </a:ext>
            </a:extLst>
          </p:cNvPr>
          <p:cNvCxnSpPr>
            <a:cxnSpLocks/>
          </p:cNvCxnSpPr>
          <p:nvPr/>
        </p:nvCxnSpPr>
        <p:spPr>
          <a:xfrm flipH="1">
            <a:off x="8244291" y="4341328"/>
            <a:ext cx="386760" cy="10777"/>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B7CD4251-2F5A-F14F-9BCD-A615BE418626}"/>
              </a:ext>
            </a:extLst>
          </p:cNvPr>
          <p:cNvSpPr txBox="1"/>
          <p:nvPr/>
        </p:nvSpPr>
        <p:spPr>
          <a:xfrm>
            <a:off x="8278027" y="4011278"/>
            <a:ext cx="591065" cy="369332"/>
          </a:xfrm>
          <a:prstGeom prst="rect">
            <a:avLst/>
          </a:prstGeom>
          <a:noFill/>
        </p:spPr>
        <p:txBody>
          <a:bodyPr wrap="square" rtlCol="0">
            <a:spAutoFit/>
          </a:bodyPr>
          <a:lstStyle/>
          <a:p>
            <a:r>
              <a:rPr lang="en-US" i="1"/>
              <a:t>m</a:t>
            </a:r>
            <a:r>
              <a:rPr lang="en-US" i="1" baseline="-25000"/>
              <a:t>s</a:t>
            </a:r>
          </a:p>
        </p:txBody>
      </p:sp>
      <p:cxnSp>
        <p:nvCxnSpPr>
          <p:cNvPr id="13" name="Elbow Connector 12">
            <a:extLst>
              <a:ext uri="{FF2B5EF4-FFF2-40B4-BE49-F238E27FC236}">
                <a16:creationId xmlns:a16="http://schemas.microsoft.com/office/drawing/2014/main" id="{B9839D1F-9BA3-0742-B748-B15136BF3B8B}"/>
              </a:ext>
            </a:extLst>
          </p:cNvPr>
          <p:cNvCxnSpPr>
            <a:cxnSpLocks/>
            <a:stCxn id="9" idx="1"/>
            <a:endCxn id="10" idx="0"/>
          </p:cNvCxnSpPr>
          <p:nvPr/>
        </p:nvCxnSpPr>
        <p:spPr>
          <a:xfrm rot="10800000">
            <a:off x="8653829" y="4465726"/>
            <a:ext cx="400639" cy="103761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3707C4D9-4F0B-8E45-ACF6-E3DD2F75C4B2}"/>
              </a:ext>
            </a:extLst>
          </p:cNvPr>
          <p:cNvSpPr/>
          <p:nvPr/>
        </p:nvSpPr>
        <p:spPr>
          <a:xfrm rot="11025359">
            <a:off x="7419899" y="3127762"/>
            <a:ext cx="87334" cy="14367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C06AAB0E-1838-894D-842F-B4207D30127C}"/>
              </a:ext>
            </a:extLst>
          </p:cNvPr>
          <p:cNvSpPr txBox="1"/>
          <p:nvPr/>
        </p:nvSpPr>
        <p:spPr>
          <a:xfrm>
            <a:off x="3860643" y="4638287"/>
            <a:ext cx="3342535" cy="923330"/>
          </a:xfrm>
          <a:prstGeom prst="rect">
            <a:avLst/>
          </a:prstGeom>
          <a:noFill/>
        </p:spPr>
        <p:txBody>
          <a:bodyPr wrap="square" rtlCol="0">
            <a:spAutoFit/>
          </a:bodyPr>
          <a:lstStyle/>
          <a:p>
            <a:pPr algn="ctr"/>
            <a:r>
              <a:rPr lang="en-US" i="1" dirty="0"/>
              <a:t>n</a:t>
            </a:r>
            <a:r>
              <a:rPr lang="en-US" i="1" baseline="-25000" dirty="0"/>
              <a:t>f, </a:t>
            </a:r>
          </a:p>
          <a:p>
            <a:pPr algn="ctr"/>
            <a:r>
              <a:rPr lang="en-US" dirty="0"/>
              <a:t> 1/2 Sleeve Pageant Wedding Bridesmaid Dress</a:t>
            </a:r>
            <a:endParaRPr lang="en-US" i="1" baseline="-25000" dirty="0"/>
          </a:p>
        </p:txBody>
      </p:sp>
      <p:cxnSp>
        <p:nvCxnSpPr>
          <p:cNvPr id="16" name="Elbow Connector 15">
            <a:extLst>
              <a:ext uri="{FF2B5EF4-FFF2-40B4-BE49-F238E27FC236}">
                <a16:creationId xmlns:a16="http://schemas.microsoft.com/office/drawing/2014/main" id="{04D09DD4-4F84-C348-AFAE-3C2D70F4F9E0}"/>
              </a:ext>
            </a:extLst>
          </p:cNvPr>
          <p:cNvCxnSpPr>
            <a:cxnSpLocks/>
          </p:cNvCxnSpPr>
          <p:nvPr/>
        </p:nvCxnSpPr>
        <p:spPr>
          <a:xfrm rot="5400000" flipH="1" flipV="1">
            <a:off x="5765267" y="2901010"/>
            <a:ext cx="1364142" cy="197993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A0388C00-763E-BC4E-AA9D-37F1F36477CB}"/>
              </a:ext>
            </a:extLst>
          </p:cNvPr>
          <p:cNvCxnSpPr>
            <a:cxnSpLocks/>
          </p:cNvCxnSpPr>
          <p:nvPr/>
        </p:nvCxnSpPr>
        <p:spPr>
          <a:xfrm flipH="1">
            <a:off x="7538933" y="4380452"/>
            <a:ext cx="1100560" cy="38469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1A66104-D3B8-7243-A7EB-B66BD2A271C6}"/>
              </a:ext>
            </a:extLst>
          </p:cNvPr>
          <p:cNvSpPr txBox="1"/>
          <p:nvPr/>
        </p:nvSpPr>
        <p:spPr>
          <a:xfrm>
            <a:off x="7770828" y="4571734"/>
            <a:ext cx="591065" cy="369332"/>
          </a:xfrm>
          <a:prstGeom prst="rect">
            <a:avLst/>
          </a:prstGeom>
          <a:noFill/>
        </p:spPr>
        <p:txBody>
          <a:bodyPr wrap="square" rtlCol="0">
            <a:spAutoFit/>
          </a:bodyPr>
          <a:lstStyle/>
          <a:p>
            <a:r>
              <a:rPr lang="en-US" i="1"/>
              <a:t>m</a:t>
            </a:r>
            <a:r>
              <a:rPr lang="en-US" i="1" baseline="-25000"/>
              <a:t>c</a:t>
            </a:r>
          </a:p>
        </p:txBody>
      </p:sp>
    </p:spTree>
    <p:extLst>
      <p:ext uri="{BB962C8B-B14F-4D97-AF65-F5344CB8AC3E}">
        <p14:creationId xmlns:p14="http://schemas.microsoft.com/office/powerpoint/2010/main" val="3973802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A5247179-8C56-9943-A42E-E3665D0B18F2}"/>
              </a:ext>
            </a:extLst>
          </p:cNvPr>
          <p:cNvSpPr>
            <a:spLocks noGrp="1"/>
          </p:cNvSpPr>
          <p:nvPr>
            <p:ph type="title"/>
          </p:nvPr>
        </p:nvSpPr>
        <p:spPr>
          <a:xfrm>
            <a:off x="1179226" y="1071054"/>
            <a:ext cx="9833548" cy="1325563"/>
          </a:xfrm>
        </p:spPr>
        <p:txBody>
          <a:bodyPr>
            <a:normAutofit/>
          </a:bodyPr>
          <a:lstStyle/>
          <a:p>
            <a:pPr algn="ctr"/>
            <a:r>
              <a:rPr lang="en-US" sz="4000">
                <a:solidFill>
                  <a:srgbClr val="FFFFFF"/>
                </a:solidFill>
              </a:rPr>
              <a:t>Quadruplet Loss</a:t>
            </a:r>
            <a:br>
              <a:rPr lang="en-US" sz="4000">
                <a:solidFill>
                  <a:srgbClr val="FFFFFF"/>
                </a:solidFill>
              </a:rPr>
            </a:br>
            <a:endParaRPr lang="en-US" sz="4000">
              <a:solidFill>
                <a:srgbClr val="FFFFFF"/>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F347CB-6059-0845-8396-06EEAE1A4205}"/>
                  </a:ext>
                </a:extLst>
              </p:cNvPr>
              <p:cNvSpPr>
                <a:spLocks noGrp="1"/>
              </p:cNvSpPr>
              <p:nvPr>
                <p:ph idx="1"/>
              </p:nvPr>
            </p:nvSpPr>
            <p:spPr>
              <a:xfrm>
                <a:off x="1179226" y="3092970"/>
                <a:ext cx="9833548" cy="2693976"/>
              </a:xfrm>
            </p:spPr>
            <p:txBody>
              <a:bodyPr>
                <a:normAutofit/>
              </a:bodyPr>
              <a:lstStyle/>
              <a:p>
                <a14:m>
                  <m:oMath xmlns:m="http://schemas.openxmlformats.org/officeDocument/2006/math">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𝐿</m:t>
                        </m:r>
                      </m:e>
                      <m:sub>
                        <m:r>
                          <a:rPr lang="en-US" sz="2400" i="1">
                            <a:solidFill>
                              <a:srgbClr val="000000"/>
                            </a:solidFill>
                            <a:latin typeface="Cambria Math" panose="02040503050406030204" pitchFamily="18" charset="0"/>
                          </a:rPr>
                          <m:t>𝑠𝑖𝑚</m:t>
                        </m:r>
                      </m:sub>
                    </m:sSub>
                    <m:r>
                      <a:rPr lang="en-US" sz="2400" i="1">
                        <a:solidFill>
                          <a:srgbClr val="000000"/>
                        </a:solidFill>
                        <a:latin typeface="Cambria Math" panose="02040503050406030204" pitchFamily="18" charset="0"/>
                      </a:rPr>
                      <m:t>=</m:t>
                    </m:r>
                    <m:r>
                      <m:rPr>
                        <m:sty m:val="p"/>
                      </m:rPr>
                      <a:rPr lang="en-US" sz="2400">
                        <a:solidFill>
                          <a:srgbClr val="000000"/>
                        </a:solidFill>
                        <a:latin typeface="Cambria Math" panose="02040503050406030204" pitchFamily="18" charset="0"/>
                      </a:rPr>
                      <m:t>max</m:t>
                    </m:r>
                    <m:r>
                      <a:rPr lang="en-US" sz="2400" i="1">
                        <a:solidFill>
                          <a:srgbClr val="000000"/>
                        </a:solidFill>
                        <a:latin typeface="Cambria Math" panose="02040503050406030204" pitchFamily="18" charset="0"/>
                      </a:rPr>
                      <m:t>(</m:t>
                    </m:r>
                    <m:r>
                      <a:rPr lang="en-US" sz="2400" i="1">
                        <a:solidFill>
                          <a:srgbClr val="000000"/>
                        </a:solidFill>
                        <a:latin typeface="Cambria Math" panose="02040503050406030204" pitchFamily="18" charset="0"/>
                      </a:rPr>
                      <m:t>𝑑</m:t>
                    </m:r>
                    <m:d>
                      <m:dPr>
                        <m:ctrlPr>
                          <a:rPr lang="en-US" sz="2400" i="1">
                            <a:solidFill>
                              <a:srgbClr val="000000"/>
                            </a:solidFill>
                            <a:latin typeface="Cambria Math" panose="02040503050406030204" pitchFamily="18" charset="0"/>
                          </a:rPr>
                        </m:ctrlPr>
                      </m:dPr>
                      <m:e>
                        <m:sSubSup>
                          <m:sSubSupPr>
                            <m:ctrlPr>
                              <a:rPr lang="en-US" sz="2400" i="1">
                                <a:solidFill>
                                  <a:srgbClr val="000000"/>
                                </a:solidFill>
                                <a:latin typeface="Cambria Math" panose="02040503050406030204" pitchFamily="18" charset="0"/>
                              </a:rPr>
                            </m:ctrlPr>
                          </m:sSubSupPr>
                          <m:e>
                            <m:r>
                              <a:rPr lang="en-US" sz="2400" i="1">
                                <a:solidFill>
                                  <a:srgbClr val="000000"/>
                                </a:solidFill>
                                <a:latin typeface="Cambria Math" panose="02040503050406030204" pitchFamily="18" charset="0"/>
                              </a:rPr>
                              <m:t>𝑎</m:t>
                            </m:r>
                          </m:e>
                          <m:sub>
                            <m:r>
                              <a:rPr lang="en-US" sz="2400" i="1">
                                <a:solidFill>
                                  <a:srgbClr val="000000"/>
                                </a:solidFill>
                                <a:latin typeface="Cambria Math" panose="02040503050406030204" pitchFamily="18" charset="0"/>
                              </a:rPr>
                              <m:t>𝑓</m:t>
                            </m:r>
                          </m:sub>
                          <m:sup>
                            <m:r>
                              <a:rPr lang="en-US" sz="2400" i="1">
                                <a:solidFill>
                                  <a:srgbClr val="000000"/>
                                </a:solidFill>
                                <a:latin typeface="Cambria Math" panose="02040503050406030204" pitchFamily="18" charset="0"/>
                              </a:rPr>
                              <m:t>′</m:t>
                            </m:r>
                          </m:sup>
                        </m:sSubSup>
                        <m:r>
                          <a:rPr lang="en-US" sz="2400" i="1">
                            <a:solidFill>
                              <a:srgbClr val="000000"/>
                            </a:solidFill>
                            <a:latin typeface="Cambria Math" panose="02040503050406030204" pitchFamily="18" charset="0"/>
                          </a:rPr>
                          <m:t>− </m:t>
                        </m:r>
                        <m:sSubSup>
                          <m:sSubSupPr>
                            <m:ctrlPr>
                              <a:rPr lang="en-US" sz="2400" i="1">
                                <a:solidFill>
                                  <a:srgbClr val="000000"/>
                                </a:solidFill>
                                <a:latin typeface="Cambria Math" panose="02040503050406030204" pitchFamily="18" charset="0"/>
                              </a:rPr>
                            </m:ctrlPr>
                          </m:sSubSupPr>
                          <m:e>
                            <m:r>
                              <a:rPr lang="en-US" sz="2400" i="1">
                                <a:solidFill>
                                  <a:srgbClr val="000000"/>
                                </a:solidFill>
                                <a:latin typeface="Cambria Math" panose="02040503050406030204" pitchFamily="18" charset="0"/>
                              </a:rPr>
                              <m:t>𝑠</m:t>
                            </m:r>
                          </m:e>
                          <m:sub>
                            <m:r>
                              <a:rPr lang="en-US" sz="2400" i="1">
                                <a:solidFill>
                                  <a:srgbClr val="000000"/>
                                </a:solidFill>
                                <a:latin typeface="Cambria Math" panose="02040503050406030204" pitchFamily="18" charset="0"/>
                              </a:rPr>
                              <m:t>𝑓</m:t>
                            </m:r>
                          </m:sub>
                          <m:sup>
                            <m:r>
                              <a:rPr lang="en-US" sz="2400" i="1">
                                <a:solidFill>
                                  <a:srgbClr val="000000"/>
                                </a:solidFill>
                                <a:latin typeface="Cambria Math" panose="02040503050406030204" pitchFamily="18" charset="0"/>
                              </a:rPr>
                              <m:t>′</m:t>
                            </m:r>
                          </m:sup>
                        </m:sSubSup>
                      </m:e>
                    </m:d>
                    <m:r>
                      <a:rPr lang="en-US" sz="2400" i="1">
                        <a:solidFill>
                          <a:srgbClr val="000000"/>
                        </a:solidFill>
                        <a:latin typeface="Cambria Math" panose="02040503050406030204" pitchFamily="18" charset="0"/>
                      </a:rPr>
                      <m:t>− </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𝑚</m:t>
                        </m:r>
                      </m:e>
                      <m:sub>
                        <m:r>
                          <a:rPr lang="en-US" sz="2400" i="1">
                            <a:solidFill>
                              <a:srgbClr val="000000"/>
                            </a:solidFill>
                            <a:latin typeface="Cambria Math" panose="02040503050406030204" pitchFamily="18" charset="0"/>
                          </a:rPr>
                          <m:t>𝑠</m:t>
                        </m:r>
                      </m:sub>
                    </m:sSub>
                    <m:r>
                      <a:rPr lang="en-US" sz="2400" i="1">
                        <a:solidFill>
                          <a:srgbClr val="000000"/>
                        </a:solidFill>
                        <a:latin typeface="Cambria Math" panose="02040503050406030204" pitchFamily="18" charset="0"/>
                      </a:rPr>
                      <m:t>, 0)</m:t>
                    </m:r>
                  </m:oMath>
                </a14:m>
                <a:r>
                  <a:rPr lang="en-US" sz="2400" i="1">
                    <a:solidFill>
                      <a:srgbClr val="000000"/>
                    </a:solidFill>
                  </a:rPr>
                  <a:t> </a:t>
                </a:r>
              </a:p>
              <a:p>
                <a14:m>
                  <m:oMath xmlns:m="http://schemas.openxmlformats.org/officeDocument/2006/math">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𝐿</m:t>
                        </m:r>
                      </m:e>
                      <m:sub>
                        <m:r>
                          <a:rPr lang="en-US" sz="2400" i="1">
                            <a:solidFill>
                              <a:srgbClr val="000000"/>
                            </a:solidFill>
                            <a:latin typeface="Cambria Math" panose="02040503050406030204" pitchFamily="18" charset="0"/>
                          </a:rPr>
                          <m:t>𝑐𝑜𝑚𝑝</m:t>
                        </m:r>
                      </m:sub>
                    </m:sSub>
                    <m:r>
                      <a:rPr lang="en-US" sz="2400" i="1">
                        <a:solidFill>
                          <a:srgbClr val="000000"/>
                        </a:solidFill>
                        <a:latin typeface="Cambria Math" panose="02040503050406030204" pitchFamily="18" charset="0"/>
                      </a:rPr>
                      <m:t>=</m:t>
                    </m:r>
                    <m:func>
                      <m:funcPr>
                        <m:ctrlPr>
                          <a:rPr lang="en-US" sz="2400" i="1">
                            <a:solidFill>
                              <a:srgbClr val="000000"/>
                            </a:solidFill>
                            <a:latin typeface="Cambria Math" panose="02040503050406030204" pitchFamily="18" charset="0"/>
                          </a:rPr>
                        </m:ctrlPr>
                      </m:funcPr>
                      <m:fName>
                        <m:r>
                          <m:rPr>
                            <m:sty m:val="p"/>
                          </m:rPr>
                          <a:rPr lang="en-US" sz="2400">
                            <a:solidFill>
                              <a:srgbClr val="000000"/>
                            </a:solidFill>
                            <a:latin typeface="Cambria Math" panose="02040503050406030204" pitchFamily="18" charset="0"/>
                          </a:rPr>
                          <m:t>max</m:t>
                        </m:r>
                      </m:fName>
                      <m:e>
                        <m:d>
                          <m:dPr>
                            <m:ctrlPr>
                              <a:rPr lang="en-US" sz="2400" i="1">
                                <a:solidFill>
                                  <a:srgbClr val="000000"/>
                                </a:solidFill>
                                <a:latin typeface="Cambria Math" panose="02040503050406030204" pitchFamily="18" charset="0"/>
                              </a:rPr>
                            </m:ctrlPr>
                          </m:dPr>
                          <m:e>
                            <m:r>
                              <a:rPr lang="en-US" sz="2400" i="1">
                                <a:solidFill>
                                  <a:srgbClr val="000000"/>
                                </a:solidFill>
                                <a:latin typeface="Cambria Math" panose="02040503050406030204" pitchFamily="18" charset="0"/>
                              </a:rPr>
                              <m:t>𝑑</m:t>
                            </m:r>
                            <m:d>
                              <m:dPr>
                                <m:ctrlPr>
                                  <a:rPr lang="en-US" sz="2400" i="1">
                                    <a:solidFill>
                                      <a:srgbClr val="000000"/>
                                    </a:solidFill>
                                    <a:latin typeface="Cambria Math" panose="02040503050406030204" pitchFamily="18" charset="0"/>
                                  </a:rPr>
                                </m:ctrlPr>
                              </m:dPr>
                              <m:e>
                                <m:sSubSup>
                                  <m:sSubSupPr>
                                    <m:ctrlPr>
                                      <a:rPr lang="en-US" sz="2400" i="1">
                                        <a:solidFill>
                                          <a:srgbClr val="000000"/>
                                        </a:solidFill>
                                        <a:latin typeface="Cambria Math" panose="02040503050406030204" pitchFamily="18" charset="0"/>
                                      </a:rPr>
                                    </m:ctrlPr>
                                  </m:sSubSupPr>
                                  <m:e>
                                    <m:r>
                                      <a:rPr lang="en-US" sz="2400" i="1">
                                        <a:solidFill>
                                          <a:srgbClr val="000000"/>
                                        </a:solidFill>
                                        <a:latin typeface="Cambria Math" panose="02040503050406030204" pitchFamily="18" charset="0"/>
                                      </a:rPr>
                                      <m:t>𝑎</m:t>
                                    </m:r>
                                  </m:e>
                                  <m:sub>
                                    <m:r>
                                      <a:rPr lang="en-US" sz="2400" i="1">
                                        <a:solidFill>
                                          <a:srgbClr val="000000"/>
                                        </a:solidFill>
                                        <a:latin typeface="Cambria Math" panose="02040503050406030204" pitchFamily="18" charset="0"/>
                                      </a:rPr>
                                      <m:t>𝑓</m:t>
                                    </m:r>
                                  </m:sub>
                                  <m:sup>
                                    <m:r>
                                      <a:rPr lang="en-US" sz="2400" i="1">
                                        <a:solidFill>
                                          <a:srgbClr val="000000"/>
                                        </a:solidFill>
                                        <a:latin typeface="Cambria Math" panose="02040503050406030204" pitchFamily="18" charset="0"/>
                                      </a:rPr>
                                      <m:t>′</m:t>
                                    </m:r>
                                  </m:sup>
                                </m:sSubSup>
                                <m:r>
                                  <a:rPr lang="en-US" sz="2400" i="1">
                                    <a:solidFill>
                                      <a:srgbClr val="000000"/>
                                    </a:solidFill>
                                    <a:latin typeface="Cambria Math" panose="02040503050406030204" pitchFamily="18" charset="0"/>
                                  </a:rPr>
                                  <m:t>,</m:t>
                                </m:r>
                                <m:sSubSup>
                                  <m:sSubSupPr>
                                    <m:ctrlPr>
                                      <a:rPr lang="en-US" sz="2400" i="1">
                                        <a:solidFill>
                                          <a:srgbClr val="000000"/>
                                        </a:solidFill>
                                        <a:latin typeface="Cambria Math" panose="02040503050406030204" pitchFamily="18" charset="0"/>
                                      </a:rPr>
                                    </m:ctrlPr>
                                  </m:sSubSupPr>
                                  <m:e>
                                    <m:r>
                                      <a:rPr lang="en-US" sz="2400" i="1">
                                        <a:solidFill>
                                          <a:srgbClr val="000000"/>
                                        </a:solidFill>
                                        <a:latin typeface="Cambria Math" panose="02040503050406030204" pitchFamily="18" charset="0"/>
                                      </a:rPr>
                                      <m:t>𝑐</m:t>
                                    </m:r>
                                  </m:e>
                                  <m:sub>
                                    <m:r>
                                      <a:rPr lang="en-US" sz="2400" i="1">
                                        <a:solidFill>
                                          <a:srgbClr val="000000"/>
                                        </a:solidFill>
                                        <a:latin typeface="Cambria Math" panose="02040503050406030204" pitchFamily="18" charset="0"/>
                                      </a:rPr>
                                      <m:t>𝑓</m:t>
                                    </m:r>
                                  </m:sub>
                                  <m:sup>
                                    <m:r>
                                      <a:rPr lang="en-US" sz="2400" i="1">
                                        <a:solidFill>
                                          <a:srgbClr val="000000"/>
                                        </a:solidFill>
                                        <a:latin typeface="Cambria Math" panose="02040503050406030204" pitchFamily="18" charset="0"/>
                                      </a:rPr>
                                      <m:t>′</m:t>
                                    </m:r>
                                  </m:sup>
                                </m:sSubSup>
                              </m:e>
                            </m:d>
                            <m:r>
                              <a:rPr lang="en-US" sz="2400" i="1">
                                <a:solidFill>
                                  <a:srgbClr val="000000"/>
                                </a:solidFill>
                                <a:latin typeface="Cambria Math" panose="02040503050406030204" pitchFamily="18" charset="0"/>
                              </a:rPr>
                              <m:t>−</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𝑚</m:t>
                                </m:r>
                              </m:e>
                              <m:sub>
                                <m:r>
                                  <a:rPr lang="en-US" sz="2400" i="1">
                                    <a:solidFill>
                                      <a:srgbClr val="000000"/>
                                    </a:solidFill>
                                    <a:latin typeface="Cambria Math" panose="02040503050406030204" pitchFamily="18" charset="0"/>
                                  </a:rPr>
                                  <m:t>𝑐</m:t>
                                </m:r>
                              </m:sub>
                            </m:sSub>
                            <m:r>
                              <a:rPr lang="en-US" sz="2400" i="1">
                                <a:solidFill>
                                  <a:srgbClr val="000000"/>
                                </a:solidFill>
                                <a:latin typeface="Cambria Math" panose="02040503050406030204" pitchFamily="18" charset="0"/>
                              </a:rPr>
                              <m:t>, 0</m:t>
                            </m:r>
                          </m:e>
                        </m:d>
                      </m:e>
                    </m:func>
                    <m:r>
                      <a:rPr lang="en-US" sz="2400" i="1">
                        <a:solidFill>
                          <a:srgbClr val="000000"/>
                        </a:solidFill>
                        <a:latin typeface="Cambria Math" panose="02040503050406030204" pitchFamily="18" charset="0"/>
                      </a:rPr>
                      <m:t>+ </m:t>
                    </m:r>
                    <m:func>
                      <m:funcPr>
                        <m:ctrlPr>
                          <a:rPr lang="en-US" sz="2400" i="1">
                            <a:solidFill>
                              <a:srgbClr val="000000"/>
                            </a:solidFill>
                            <a:latin typeface="Cambria Math" panose="02040503050406030204" pitchFamily="18" charset="0"/>
                          </a:rPr>
                        </m:ctrlPr>
                      </m:funcPr>
                      <m:fName>
                        <m:r>
                          <m:rPr>
                            <m:sty m:val="p"/>
                          </m:rPr>
                          <a:rPr lang="en-US" sz="2400">
                            <a:solidFill>
                              <a:srgbClr val="000000"/>
                            </a:solidFill>
                            <a:latin typeface="Cambria Math" panose="02040503050406030204" pitchFamily="18" charset="0"/>
                          </a:rPr>
                          <m:t>max</m:t>
                        </m:r>
                      </m:fName>
                      <m:e>
                        <m:d>
                          <m:dPr>
                            <m:ctrlPr>
                              <a:rPr lang="en-US" sz="2400" i="1">
                                <a:solidFill>
                                  <a:srgbClr val="000000"/>
                                </a:solidFill>
                                <a:latin typeface="Cambria Math" panose="02040503050406030204" pitchFamily="18" charset="0"/>
                              </a:rPr>
                            </m:ctrlPr>
                          </m:dPr>
                          <m:e>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𝑚</m:t>
                                </m:r>
                              </m:e>
                              <m:sub>
                                <m:r>
                                  <a:rPr lang="en-US" sz="2400" i="1">
                                    <a:solidFill>
                                      <a:srgbClr val="000000"/>
                                    </a:solidFill>
                                    <a:latin typeface="Cambria Math" panose="02040503050406030204" pitchFamily="18" charset="0"/>
                                  </a:rPr>
                                  <m:t>𝑠</m:t>
                                </m:r>
                              </m:sub>
                            </m:sSub>
                            <m:r>
                              <a:rPr lang="en-US" sz="2400" i="1">
                                <a:solidFill>
                                  <a:srgbClr val="000000"/>
                                </a:solidFill>
                                <a:latin typeface="Cambria Math" panose="02040503050406030204" pitchFamily="18" charset="0"/>
                              </a:rPr>
                              <m:t>− </m:t>
                            </m:r>
                            <m:r>
                              <a:rPr lang="en-US" sz="2400" i="1">
                                <a:solidFill>
                                  <a:srgbClr val="000000"/>
                                </a:solidFill>
                                <a:latin typeface="Cambria Math" panose="02040503050406030204" pitchFamily="18" charset="0"/>
                              </a:rPr>
                              <m:t>𝑑</m:t>
                            </m:r>
                            <m:d>
                              <m:dPr>
                                <m:ctrlPr>
                                  <a:rPr lang="en-US" sz="2400" i="1">
                                    <a:solidFill>
                                      <a:srgbClr val="000000"/>
                                    </a:solidFill>
                                    <a:latin typeface="Cambria Math" panose="02040503050406030204" pitchFamily="18" charset="0"/>
                                  </a:rPr>
                                </m:ctrlPr>
                              </m:dPr>
                              <m:e>
                                <m:sSubSup>
                                  <m:sSubSupPr>
                                    <m:ctrlPr>
                                      <a:rPr lang="en-US" sz="2400" i="1">
                                        <a:solidFill>
                                          <a:srgbClr val="000000"/>
                                        </a:solidFill>
                                        <a:latin typeface="Cambria Math" panose="02040503050406030204" pitchFamily="18" charset="0"/>
                                      </a:rPr>
                                    </m:ctrlPr>
                                  </m:sSubSupPr>
                                  <m:e>
                                    <m:r>
                                      <a:rPr lang="en-US" sz="2400" i="1">
                                        <a:solidFill>
                                          <a:srgbClr val="000000"/>
                                        </a:solidFill>
                                        <a:latin typeface="Cambria Math" panose="02040503050406030204" pitchFamily="18" charset="0"/>
                                      </a:rPr>
                                      <m:t>𝑎</m:t>
                                    </m:r>
                                  </m:e>
                                  <m:sub>
                                    <m:r>
                                      <a:rPr lang="en-US" sz="2400" i="1">
                                        <a:solidFill>
                                          <a:srgbClr val="000000"/>
                                        </a:solidFill>
                                        <a:latin typeface="Cambria Math" panose="02040503050406030204" pitchFamily="18" charset="0"/>
                                      </a:rPr>
                                      <m:t>𝑓</m:t>
                                    </m:r>
                                  </m:sub>
                                  <m:sup>
                                    <m:r>
                                      <a:rPr lang="en-US" sz="2400" i="1">
                                        <a:solidFill>
                                          <a:srgbClr val="000000"/>
                                        </a:solidFill>
                                        <a:latin typeface="Cambria Math" panose="02040503050406030204" pitchFamily="18" charset="0"/>
                                      </a:rPr>
                                      <m:t>′</m:t>
                                    </m:r>
                                  </m:sup>
                                </m:sSubSup>
                                <m:r>
                                  <a:rPr lang="en-US" sz="2400" i="1">
                                    <a:solidFill>
                                      <a:srgbClr val="000000"/>
                                    </a:solidFill>
                                    <a:latin typeface="Cambria Math" panose="02040503050406030204" pitchFamily="18" charset="0"/>
                                  </a:rPr>
                                  <m:t>,</m:t>
                                </m:r>
                                <m:sSubSup>
                                  <m:sSubSupPr>
                                    <m:ctrlPr>
                                      <a:rPr lang="en-US" sz="2400" i="1">
                                        <a:solidFill>
                                          <a:srgbClr val="000000"/>
                                        </a:solidFill>
                                        <a:latin typeface="Cambria Math" panose="02040503050406030204" pitchFamily="18" charset="0"/>
                                      </a:rPr>
                                    </m:ctrlPr>
                                  </m:sSubSupPr>
                                  <m:e>
                                    <m:r>
                                      <a:rPr lang="en-US" sz="2400" i="1">
                                        <a:solidFill>
                                          <a:srgbClr val="000000"/>
                                        </a:solidFill>
                                        <a:latin typeface="Cambria Math" panose="02040503050406030204" pitchFamily="18" charset="0"/>
                                      </a:rPr>
                                      <m:t>𝑐</m:t>
                                    </m:r>
                                  </m:e>
                                  <m:sub>
                                    <m:r>
                                      <a:rPr lang="en-US" sz="2400" i="1">
                                        <a:solidFill>
                                          <a:srgbClr val="000000"/>
                                        </a:solidFill>
                                        <a:latin typeface="Cambria Math" panose="02040503050406030204" pitchFamily="18" charset="0"/>
                                      </a:rPr>
                                      <m:t>𝑓</m:t>
                                    </m:r>
                                  </m:sub>
                                  <m:sup>
                                    <m:r>
                                      <a:rPr lang="en-US" sz="2400" i="1">
                                        <a:solidFill>
                                          <a:srgbClr val="000000"/>
                                        </a:solidFill>
                                        <a:latin typeface="Cambria Math" panose="02040503050406030204" pitchFamily="18" charset="0"/>
                                      </a:rPr>
                                      <m:t>′</m:t>
                                    </m:r>
                                  </m:sup>
                                </m:sSubSup>
                              </m:e>
                            </m:d>
                            <m:r>
                              <a:rPr lang="en-US" sz="2400" i="1">
                                <a:solidFill>
                                  <a:srgbClr val="000000"/>
                                </a:solidFill>
                                <a:latin typeface="Cambria Math" panose="02040503050406030204" pitchFamily="18" charset="0"/>
                              </a:rPr>
                              <m:t>, 0</m:t>
                            </m:r>
                          </m:e>
                        </m:d>
                      </m:e>
                    </m:func>
                  </m:oMath>
                </a14:m>
                <a:r>
                  <a:rPr lang="en-US" sz="2400">
                    <a:solidFill>
                      <a:srgbClr val="000000"/>
                    </a:solidFill>
                    <a:effectLst/>
                  </a:rPr>
                  <a:t> </a:t>
                </a:r>
                <a:endParaRPr lang="en-US" sz="2400">
                  <a:solidFill>
                    <a:srgbClr val="000000"/>
                  </a:solidFill>
                </a:endParaRPr>
              </a:p>
              <a:p>
                <a14:m>
                  <m:oMath xmlns:m="http://schemas.openxmlformats.org/officeDocument/2006/math">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𝐿</m:t>
                        </m:r>
                      </m:e>
                      <m:sub>
                        <m:r>
                          <a:rPr lang="en-US" sz="2400" i="1">
                            <a:solidFill>
                              <a:srgbClr val="000000"/>
                            </a:solidFill>
                            <a:latin typeface="Cambria Math" panose="02040503050406030204" pitchFamily="18" charset="0"/>
                          </a:rPr>
                          <m:t>𝑛𝑒𝑔</m:t>
                        </m:r>
                      </m:sub>
                    </m:sSub>
                    <m:r>
                      <a:rPr lang="en-US" sz="2400" i="1">
                        <a:solidFill>
                          <a:srgbClr val="000000"/>
                        </a:solidFill>
                        <a:latin typeface="Cambria Math" panose="02040503050406030204" pitchFamily="18" charset="0"/>
                      </a:rPr>
                      <m:t>= </m:t>
                    </m:r>
                    <m:func>
                      <m:funcPr>
                        <m:ctrlPr>
                          <a:rPr lang="en-US" sz="2400" i="1">
                            <a:solidFill>
                              <a:srgbClr val="000000"/>
                            </a:solidFill>
                            <a:latin typeface="Cambria Math" panose="02040503050406030204" pitchFamily="18" charset="0"/>
                          </a:rPr>
                        </m:ctrlPr>
                      </m:funcPr>
                      <m:fName>
                        <m:r>
                          <m:rPr>
                            <m:sty m:val="p"/>
                          </m:rPr>
                          <a:rPr lang="en-US" sz="2400">
                            <a:solidFill>
                              <a:srgbClr val="000000"/>
                            </a:solidFill>
                            <a:latin typeface="Cambria Math" panose="02040503050406030204" pitchFamily="18" charset="0"/>
                          </a:rPr>
                          <m:t>max</m:t>
                        </m:r>
                      </m:fName>
                      <m:e>
                        <m:d>
                          <m:dPr>
                            <m:ctrlPr>
                              <a:rPr lang="en-US" sz="2400" i="1">
                                <a:solidFill>
                                  <a:srgbClr val="000000"/>
                                </a:solidFill>
                                <a:latin typeface="Cambria Math" panose="02040503050406030204" pitchFamily="18" charset="0"/>
                              </a:rPr>
                            </m:ctrlPr>
                          </m:dPr>
                          <m:e>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𝑚</m:t>
                                </m:r>
                              </m:e>
                              <m:sub>
                                <m:r>
                                  <a:rPr lang="en-US" sz="2400" i="1">
                                    <a:solidFill>
                                      <a:srgbClr val="000000"/>
                                    </a:solidFill>
                                    <a:latin typeface="Cambria Math" panose="02040503050406030204" pitchFamily="18" charset="0"/>
                                  </a:rPr>
                                  <m:t>𝑛</m:t>
                                </m:r>
                              </m:sub>
                            </m:sSub>
                            <m:r>
                              <a:rPr lang="en-US" sz="2400" i="1">
                                <a:solidFill>
                                  <a:srgbClr val="000000"/>
                                </a:solidFill>
                                <a:latin typeface="Cambria Math" panose="02040503050406030204" pitchFamily="18" charset="0"/>
                              </a:rPr>
                              <m:t>− </m:t>
                            </m:r>
                            <m:r>
                              <a:rPr lang="en-US" sz="2400" i="1">
                                <a:solidFill>
                                  <a:srgbClr val="000000"/>
                                </a:solidFill>
                                <a:latin typeface="Cambria Math" panose="02040503050406030204" pitchFamily="18" charset="0"/>
                              </a:rPr>
                              <m:t>𝑑</m:t>
                            </m:r>
                            <m:d>
                              <m:dPr>
                                <m:ctrlPr>
                                  <a:rPr lang="en-US" sz="2400" i="1">
                                    <a:solidFill>
                                      <a:srgbClr val="000000"/>
                                    </a:solidFill>
                                    <a:latin typeface="Cambria Math" panose="02040503050406030204" pitchFamily="18" charset="0"/>
                                  </a:rPr>
                                </m:ctrlPr>
                              </m:dPr>
                              <m:e>
                                <m:sSubSup>
                                  <m:sSubSupPr>
                                    <m:ctrlPr>
                                      <a:rPr lang="en-US" sz="2400" i="1">
                                        <a:solidFill>
                                          <a:srgbClr val="000000"/>
                                        </a:solidFill>
                                        <a:latin typeface="Cambria Math" panose="02040503050406030204" pitchFamily="18" charset="0"/>
                                      </a:rPr>
                                    </m:ctrlPr>
                                  </m:sSubSupPr>
                                  <m:e>
                                    <m:r>
                                      <a:rPr lang="en-US" sz="2400" i="1">
                                        <a:solidFill>
                                          <a:srgbClr val="000000"/>
                                        </a:solidFill>
                                        <a:latin typeface="Cambria Math" panose="02040503050406030204" pitchFamily="18" charset="0"/>
                                      </a:rPr>
                                      <m:t>𝑎</m:t>
                                    </m:r>
                                  </m:e>
                                  <m:sub>
                                    <m:r>
                                      <a:rPr lang="en-US" sz="2400" i="1">
                                        <a:solidFill>
                                          <a:srgbClr val="000000"/>
                                        </a:solidFill>
                                        <a:latin typeface="Cambria Math" panose="02040503050406030204" pitchFamily="18" charset="0"/>
                                      </a:rPr>
                                      <m:t>𝑓</m:t>
                                    </m:r>
                                  </m:sub>
                                  <m:sup>
                                    <m:r>
                                      <a:rPr lang="en-US" sz="2400" i="1">
                                        <a:solidFill>
                                          <a:srgbClr val="000000"/>
                                        </a:solidFill>
                                        <a:latin typeface="Cambria Math" panose="02040503050406030204" pitchFamily="18" charset="0"/>
                                      </a:rPr>
                                      <m:t>′</m:t>
                                    </m:r>
                                  </m:sup>
                                </m:sSubSup>
                                <m:r>
                                  <a:rPr lang="en-US" sz="2400" i="1">
                                    <a:solidFill>
                                      <a:srgbClr val="000000"/>
                                    </a:solidFill>
                                    <a:latin typeface="Cambria Math" panose="02040503050406030204" pitchFamily="18" charset="0"/>
                                  </a:rPr>
                                  <m:t>,</m:t>
                                </m:r>
                                <m:sSubSup>
                                  <m:sSubSupPr>
                                    <m:ctrlPr>
                                      <a:rPr lang="en-US" sz="2400" i="1">
                                        <a:solidFill>
                                          <a:srgbClr val="000000"/>
                                        </a:solidFill>
                                        <a:latin typeface="Cambria Math" panose="02040503050406030204" pitchFamily="18" charset="0"/>
                                      </a:rPr>
                                    </m:ctrlPr>
                                  </m:sSubSupPr>
                                  <m:e>
                                    <m:r>
                                      <a:rPr lang="en-US" sz="2400" i="1">
                                        <a:solidFill>
                                          <a:srgbClr val="000000"/>
                                        </a:solidFill>
                                        <a:latin typeface="Cambria Math" panose="02040503050406030204" pitchFamily="18" charset="0"/>
                                      </a:rPr>
                                      <m:t>𝑛</m:t>
                                    </m:r>
                                  </m:e>
                                  <m:sub>
                                    <m:r>
                                      <a:rPr lang="en-US" sz="2400" i="1">
                                        <a:solidFill>
                                          <a:srgbClr val="000000"/>
                                        </a:solidFill>
                                        <a:latin typeface="Cambria Math" panose="02040503050406030204" pitchFamily="18" charset="0"/>
                                      </a:rPr>
                                      <m:t>𝑓</m:t>
                                    </m:r>
                                  </m:sub>
                                  <m:sup>
                                    <m:r>
                                      <a:rPr lang="en-US" sz="2400" i="1">
                                        <a:solidFill>
                                          <a:srgbClr val="000000"/>
                                        </a:solidFill>
                                        <a:latin typeface="Cambria Math" panose="02040503050406030204" pitchFamily="18" charset="0"/>
                                      </a:rPr>
                                      <m:t>′</m:t>
                                    </m:r>
                                  </m:sup>
                                </m:sSubSup>
                              </m:e>
                            </m:d>
                            <m:r>
                              <a:rPr lang="en-US" sz="2400" i="1">
                                <a:solidFill>
                                  <a:srgbClr val="000000"/>
                                </a:solidFill>
                                <a:latin typeface="Cambria Math" panose="02040503050406030204" pitchFamily="18" charset="0"/>
                              </a:rPr>
                              <m:t>, 0</m:t>
                            </m:r>
                          </m:e>
                        </m:d>
                      </m:e>
                    </m:func>
                  </m:oMath>
                </a14:m>
                <a:r>
                  <a:rPr lang="en-US" sz="2400">
                    <a:solidFill>
                      <a:srgbClr val="000000"/>
                    </a:solidFill>
                    <a:effectLst/>
                  </a:rPr>
                  <a:t> </a:t>
                </a:r>
              </a:p>
              <a:p>
                <a:endParaRPr lang="en-US" sz="2400">
                  <a:solidFill>
                    <a:srgbClr val="000000"/>
                  </a:solidFill>
                </a:endParaRPr>
              </a:p>
              <a:p>
                <a14:m>
                  <m:oMath xmlns:m="http://schemas.openxmlformats.org/officeDocument/2006/math">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𝐿</m:t>
                        </m:r>
                      </m:e>
                      <m:sub>
                        <m:r>
                          <a:rPr lang="en-US" sz="2400" i="1">
                            <a:solidFill>
                              <a:srgbClr val="000000"/>
                            </a:solidFill>
                            <a:latin typeface="Cambria Math" panose="02040503050406030204" pitchFamily="18" charset="0"/>
                          </a:rPr>
                          <m:t>𝑞𝑢𝑎𝑑</m:t>
                        </m:r>
                      </m:sub>
                    </m:sSub>
                    <m:r>
                      <a:rPr lang="en-US" sz="2400" i="1">
                        <a:solidFill>
                          <a:srgbClr val="000000"/>
                        </a:solidFill>
                        <a:latin typeface="Cambria Math" panose="02040503050406030204" pitchFamily="18" charset="0"/>
                      </a:rPr>
                      <m:t>= </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𝐿</m:t>
                        </m:r>
                      </m:e>
                      <m:sub>
                        <m:r>
                          <a:rPr lang="en-US" sz="2400" i="1">
                            <a:solidFill>
                              <a:srgbClr val="000000"/>
                            </a:solidFill>
                            <a:latin typeface="Cambria Math" panose="02040503050406030204" pitchFamily="18" charset="0"/>
                          </a:rPr>
                          <m:t>𝑠𝑖𝑚</m:t>
                        </m:r>
                        <m:r>
                          <a:rPr lang="en-US" sz="2400" i="1">
                            <a:solidFill>
                              <a:srgbClr val="000000"/>
                            </a:solidFill>
                            <a:latin typeface="Cambria Math" panose="02040503050406030204" pitchFamily="18" charset="0"/>
                          </a:rPr>
                          <m:t>   </m:t>
                        </m:r>
                      </m:sub>
                    </m:sSub>
                    <m:r>
                      <a:rPr lang="en-US" sz="2400" i="1">
                        <a:solidFill>
                          <a:srgbClr val="000000"/>
                        </a:solidFill>
                        <a:latin typeface="Cambria Math" panose="02040503050406030204" pitchFamily="18" charset="0"/>
                      </a:rPr>
                      <m:t>+ </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𝐿</m:t>
                        </m:r>
                      </m:e>
                      <m:sub>
                        <m:r>
                          <a:rPr lang="en-US" sz="2400" i="1">
                            <a:solidFill>
                              <a:srgbClr val="000000"/>
                            </a:solidFill>
                            <a:latin typeface="Cambria Math" panose="02040503050406030204" pitchFamily="18" charset="0"/>
                          </a:rPr>
                          <m:t>𝑐𝑜𝑚𝑝</m:t>
                        </m:r>
                      </m:sub>
                    </m:sSub>
                    <m:r>
                      <a:rPr lang="en-US" sz="2400" i="1">
                        <a:solidFill>
                          <a:srgbClr val="000000"/>
                        </a:solidFill>
                        <a:latin typeface="Cambria Math" panose="02040503050406030204" pitchFamily="18" charset="0"/>
                      </a:rPr>
                      <m:t>+ </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𝐿</m:t>
                        </m:r>
                      </m:e>
                      <m:sub>
                        <m:r>
                          <a:rPr lang="en-US" sz="2400" i="1">
                            <a:solidFill>
                              <a:srgbClr val="000000"/>
                            </a:solidFill>
                            <a:latin typeface="Cambria Math" panose="02040503050406030204" pitchFamily="18" charset="0"/>
                          </a:rPr>
                          <m:t>𝑛𝑒𝑔</m:t>
                        </m:r>
                      </m:sub>
                    </m:sSub>
                    <m:r>
                      <a:rPr lang="en-US" sz="2400" i="1">
                        <a:solidFill>
                          <a:srgbClr val="000000"/>
                        </a:solidFill>
                        <a:latin typeface="Cambria Math" panose="02040503050406030204" pitchFamily="18" charset="0"/>
                      </a:rPr>
                      <m:t>+ </m:t>
                    </m:r>
                    <m:r>
                      <a:rPr lang="en-US" sz="2400" i="1">
                        <a:solidFill>
                          <a:srgbClr val="000000"/>
                        </a:solidFill>
                        <a:latin typeface="Cambria Math" panose="02040503050406030204" pitchFamily="18" charset="0"/>
                      </a:rPr>
                      <m:t>𝜆</m:t>
                    </m:r>
                    <m:sSub>
                      <m:sSubPr>
                        <m:ctrlPr>
                          <a:rPr lang="en-US" sz="2400" i="1">
                            <a:solidFill>
                              <a:srgbClr val="000000"/>
                            </a:solidFill>
                            <a:latin typeface="Cambria Math" panose="02040503050406030204" pitchFamily="18" charset="0"/>
                          </a:rPr>
                        </m:ctrlPr>
                      </m:sSubPr>
                      <m:e>
                        <m:r>
                          <a:rPr lang="en-US" sz="2400" i="1">
                            <a:solidFill>
                              <a:srgbClr val="000000"/>
                            </a:solidFill>
                            <a:latin typeface="Cambria Math" panose="02040503050406030204" pitchFamily="18" charset="0"/>
                          </a:rPr>
                          <m:t>𝐿</m:t>
                        </m:r>
                      </m:e>
                      <m:sub>
                        <m:r>
                          <a:rPr lang="en-US" sz="2400" i="1">
                            <a:solidFill>
                              <a:srgbClr val="000000"/>
                            </a:solidFill>
                            <a:latin typeface="Cambria Math" panose="02040503050406030204" pitchFamily="18" charset="0"/>
                          </a:rPr>
                          <m:t>𝑙</m:t>
                        </m:r>
                        <m:r>
                          <a:rPr lang="en-US" sz="2400" i="1">
                            <a:solidFill>
                              <a:srgbClr val="000000"/>
                            </a:solidFill>
                            <a:latin typeface="Cambria Math" panose="02040503050406030204" pitchFamily="18" charset="0"/>
                          </a:rPr>
                          <m:t>2</m:t>
                        </m:r>
                      </m:sub>
                    </m:sSub>
                  </m:oMath>
                </a14:m>
                <a:r>
                  <a:rPr lang="en-US" sz="2400">
                    <a:solidFill>
                      <a:srgbClr val="000000"/>
                    </a:solidFill>
                    <a:effectLst/>
                  </a:rPr>
                  <a:t> </a:t>
                </a:r>
                <a:endParaRPr lang="en-US" sz="2400">
                  <a:solidFill>
                    <a:srgbClr val="000000"/>
                  </a:solidFill>
                </a:endParaRPr>
              </a:p>
              <a:p>
                <a:endParaRPr lang="en-US" sz="2000">
                  <a:solidFill>
                    <a:srgbClr val="000000"/>
                  </a:solidFill>
                </a:endParaRPr>
              </a:p>
              <a:p>
                <a:endParaRPr lang="en-US" sz="2000">
                  <a:solidFill>
                    <a:srgbClr val="000000"/>
                  </a:solidFill>
                </a:endParaRPr>
              </a:p>
            </p:txBody>
          </p:sp>
        </mc:Choice>
        <mc:Fallback xmlns="">
          <p:sp>
            <p:nvSpPr>
              <p:cNvPr id="3" name="Content Placeholder 2">
                <a:extLst>
                  <a:ext uri="{FF2B5EF4-FFF2-40B4-BE49-F238E27FC236}">
                    <a16:creationId xmlns:a16="http://schemas.microsoft.com/office/drawing/2014/main" id="{A6F347CB-6059-0845-8396-06EEAE1A4205}"/>
                  </a:ext>
                </a:extLst>
              </p:cNvPr>
              <p:cNvSpPr>
                <a:spLocks noGrp="1" noRot="1" noChangeAspect="1" noMove="1" noResize="1" noEditPoints="1" noAdjustHandles="1" noChangeArrowheads="1" noChangeShapeType="1" noTextEdit="1"/>
              </p:cNvSpPr>
              <p:nvPr>
                <p:ph idx="1"/>
              </p:nvPr>
            </p:nvSpPr>
            <p:spPr>
              <a:xfrm>
                <a:off x="1179226" y="3092970"/>
                <a:ext cx="9833548" cy="2693976"/>
              </a:xfrm>
              <a:blipFill>
                <a:blip r:embed="rId3"/>
                <a:stretch>
                  <a:fillRect l="-774" t="-1408"/>
                </a:stretch>
              </a:blipFill>
            </p:spPr>
            <p:txBody>
              <a:bodyPr/>
              <a:lstStyle/>
              <a:p>
                <a:r>
                  <a:rPr lang="en-US">
                    <a:noFill/>
                  </a:rPr>
                  <a:t> </a:t>
                </a:r>
              </a:p>
            </p:txBody>
          </p:sp>
        </mc:Fallback>
      </mc:AlternateContent>
    </p:spTree>
    <p:extLst>
      <p:ext uri="{BB962C8B-B14F-4D97-AF65-F5344CB8AC3E}">
        <p14:creationId xmlns:p14="http://schemas.microsoft.com/office/powerpoint/2010/main" val="21397131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10044-7A04-8D4A-99C3-E9B2E7420200}"/>
              </a:ext>
            </a:extLst>
          </p:cNvPr>
          <p:cNvSpPr>
            <a:spLocks noGrp="1"/>
          </p:cNvSpPr>
          <p:nvPr>
            <p:ph type="title"/>
          </p:nvPr>
        </p:nvSpPr>
        <p:spPr/>
        <p:txBody>
          <a:bodyPr/>
          <a:lstStyle/>
          <a:p>
            <a:r>
              <a:rPr lang="en-US"/>
              <a:t>Hyperparameters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65728CD-DD90-0B4F-A248-185D82141FCA}"/>
                  </a:ext>
                </a:extLst>
              </p:cNvPr>
              <p:cNvSpPr>
                <a:spLocks noGrp="1"/>
              </p:cNvSpPr>
              <p:nvPr>
                <p:ph idx="1"/>
              </p:nvPr>
            </p:nvSpPr>
            <p:spPr/>
            <p:txBody>
              <a:bodyPr/>
              <a:lstStyle/>
              <a:p>
                <a:r>
                  <a:rPr lang="en-US" dirty="0"/>
                  <a:t>Input feature dimension: 512</a:t>
                </a:r>
              </a:p>
              <a:p>
                <a:r>
                  <a:rPr lang="en-US" dirty="0"/>
                  <a:t>Epochs: 50</a:t>
                </a:r>
              </a:p>
              <a:p>
                <a:r>
                  <a:rPr lang="en-US" dirty="0"/>
                  <a:t>Weight Initialization: Xavier</a:t>
                </a:r>
              </a:p>
              <a:p>
                <a:r>
                  <a:rPr lang="en-US" dirty="0"/>
                  <a:t>Learning rate: 0.001</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𝑚</m:t>
                        </m:r>
                      </m:e>
                      <m:sub>
                        <m:r>
                          <a:rPr lang="en-US" i="1">
                            <a:latin typeface="Cambria Math" panose="02040503050406030204" pitchFamily="18" charset="0"/>
                          </a:rPr>
                          <m:t>𝑠</m:t>
                        </m:r>
                      </m:sub>
                    </m:sSub>
                  </m:oMath>
                </a14:m>
                <a:r>
                  <a:rPr lang="en-US" dirty="0">
                    <a:effectLst/>
                  </a:rPr>
                  <a:t> : 0.1</a:t>
                </a:r>
              </a:p>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𝑛</m:t>
                        </m:r>
                      </m:sub>
                    </m:sSub>
                    <m:r>
                      <a:rPr lang="en-US" b="0" i="1" smtClean="0">
                        <a:latin typeface="Cambria Math" panose="02040503050406030204" pitchFamily="18" charset="0"/>
                      </a:rPr>
                      <m:t>:0.4</m:t>
                    </m:r>
                  </m:oMath>
                </a14:m>
                <a:endParaRPr lang="en-US" dirty="0">
                  <a:effectLst/>
                </a:endParaRPr>
              </a:p>
              <a:p>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𝑚</m:t>
                        </m:r>
                      </m:e>
                      <m:sub>
                        <m:r>
                          <a:rPr lang="en-US" b="0" i="1" smtClean="0">
                            <a:latin typeface="Cambria Math" panose="02040503050406030204" pitchFamily="18" charset="0"/>
                          </a:rPr>
                          <m:t>𝑐</m:t>
                        </m:r>
                      </m:sub>
                    </m:sSub>
                  </m:oMath>
                </a14:m>
                <a:r>
                  <a:rPr lang="en-US" dirty="0">
                    <a:effectLst/>
                  </a:rPr>
                  <a:t> :0.8</a:t>
                </a:r>
                <a:endParaRPr lang="en-US" dirty="0"/>
              </a:p>
              <a:p>
                <a:r>
                  <a:rPr lang="en-US" dirty="0"/>
                  <a:t>Mapping function:</a:t>
                </a:r>
              </a:p>
              <a:p>
                <a:endParaRPr lang="en-US" dirty="0"/>
              </a:p>
            </p:txBody>
          </p:sp>
        </mc:Choice>
        <mc:Fallback xmlns="">
          <p:sp>
            <p:nvSpPr>
              <p:cNvPr id="3" name="Content Placeholder 2">
                <a:extLst>
                  <a:ext uri="{FF2B5EF4-FFF2-40B4-BE49-F238E27FC236}">
                    <a16:creationId xmlns:a16="http://schemas.microsoft.com/office/drawing/2014/main" id="{365728CD-DD90-0B4F-A248-185D82141FCA}"/>
                  </a:ext>
                </a:extLst>
              </p:cNvPr>
              <p:cNvSpPr>
                <a:spLocks noGrp="1" noRot="1" noChangeAspect="1" noMove="1" noResize="1" noEditPoints="1" noAdjustHandles="1" noChangeArrowheads="1" noChangeShapeType="1" noTextEdit="1"/>
              </p:cNvSpPr>
              <p:nvPr>
                <p:ph idx="1"/>
              </p:nvPr>
            </p:nvSpPr>
            <p:spPr>
              <a:blipFill>
                <a:blip r:embed="rId3"/>
                <a:stretch>
                  <a:fillRect l="-965" t="-2632"/>
                </a:stretch>
              </a:blipFill>
            </p:spPr>
            <p:txBody>
              <a:bodyPr/>
              <a:lstStyle/>
              <a:p>
                <a:r>
                  <a:rPr lang="en-US">
                    <a:noFill/>
                  </a:rPr>
                  <a:t> </a:t>
                </a:r>
              </a:p>
            </p:txBody>
          </p:sp>
        </mc:Fallback>
      </mc:AlternateContent>
      <p:grpSp>
        <p:nvGrpSpPr>
          <p:cNvPr id="20" name="Group 19">
            <a:extLst>
              <a:ext uri="{FF2B5EF4-FFF2-40B4-BE49-F238E27FC236}">
                <a16:creationId xmlns:a16="http://schemas.microsoft.com/office/drawing/2014/main" id="{C1C3701B-33FC-C14C-ACEA-DF913A0E0062}"/>
              </a:ext>
            </a:extLst>
          </p:cNvPr>
          <p:cNvGrpSpPr/>
          <p:nvPr/>
        </p:nvGrpSpPr>
        <p:grpSpPr>
          <a:xfrm>
            <a:off x="4004016" y="5180698"/>
            <a:ext cx="6439833" cy="996265"/>
            <a:chOff x="4584119" y="4236282"/>
            <a:chExt cx="6439833" cy="996265"/>
          </a:xfrm>
        </p:grpSpPr>
        <p:sp>
          <p:nvSpPr>
            <p:cNvPr id="15" name="TextBox 14">
              <a:extLst>
                <a:ext uri="{FF2B5EF4-FFF2-40B4-BE49-F238E27FC236}">
                  <a16:creationId xmlns:a16="http://schemas.microsoft.com/office/drawing/2014/main" id="{675E51E9-8D19-E843-B544-492B3326A616}"/>
                </a:ext>
              </a:extLst>
            </p:cNvPr>
            <p:cNvSpPr txBox="1"/>
            <p:nvPr/>
          </p:nvSpPr>
          <p:spPr>
            <a:xfrm>
              <a:off x="6671782" y="4239614"/>
              <a:ext cx="458780" cy="307777"/>
            </a:xfrm>
            <a:prstGeom prst="rect">
              <a:avLst/>
            </a:prstGeom>
            <a:noFill/>
          </p:spPr>
          <p:txBody>
            <a:bodyPr wrap="none" rtlCol="0">
              <a:spAutoFit/>
            </a:bodyPr>
            <a:lstStyle/>
            <a:p>
              <a:r>
                <a:rPr lang="en-US" sz="1400" i="1"/>
                <a:t>512</a:t>
              </a:r>
              <a:endParaRPr lang="en-US" sz="1200" i="1" baseline="-25000"/>
            </a:p>
          </p:txBody>
        </p:sp>
        <p:sp>
          <p:nvSpPr>
            <p:cNvPr id="16" name="TextBox 15">
              <a:extLst>
                <a:ext uri="{FF2B5EF4-FFF2-40B4-BE49-F238E27FC236}">
                  <a16:creationId xmlns:a16="http://schemas.microsoft.com/office/drawing/2014/main" id="{A6303D14-F65A-B94D-9148-92E55CE10C93}"/>
                </a:ext>
              </a:extLst>
            </p:cNvPr>
            <p:cNvSpPr txBox="1"/>
            <p:nvPr/>
          </p:nvSpPr>
          <p:spPr>
            <a:xfrm>
              <a:off x="8592592" y="4236282"/>
              <a:ext cx="458780" cy="307777"/>
            </a:xfrm>
            <a:prstGeom prst="rect">
              <a:avLst/>
            </a:prstGeom>
            <a:noFill/>
          </p:spPr>
          <p:txBody>
            <a:bodyPr wrap="none" rtlCol="0">
              <a:spAutoFit/>
            </a:bodyPr>
            <a:lstStyle/>
            <a:p>
              <a:r>
                <a:rPr lang="en-US" sz="1400" i="1"/>
                <a:t>256</a:t>
              </a:r>
              <a:endParaRPr lang="en-US" sz="1200" i="1" baseline="-25000"/>
            </a:p>
          </p:txBody>
        </p:sp>
        <p:grpSp>
          <p:nvGrpSpPr>
            <p:cNvPr id="19" name="Group 18">
              <a:extLst>
                <a:ext uri="{FF2B5EF4-FFF2-40B4-BE49-F238E27FC236}">
                  <a16:creationId xmlns:a16="http://schemas.microsoft.com/office/drawing/2014/main" id="{0EDD958B-FDBD-BF49-B99A-2826CE61F222}"/>
                </a:ext>
              </a:extLst>
            </p:cNvPr>
            <p:cNvGrpSpPr/>
            <p:nvPr/>
          </p:nvGrpSpPr>
          <p:grpSpPr>
            <a:xfrm>
              <a:off x="4584119" y="4420934"/>
              <a:ext cx="6439833" cy="811613"/>
              <a:chOff x="1302299" y="3167606"/>
              <a:chExt cx="6439833" cy="811613"/>
            </a:xfrm>
          </p:grpSpPr>
          <p:sp>
            <p:nvSpPr>
              <p:cNvPr id="4" name="Rounded Rectangle 3">
                <a:extLst>
                  <a:ext uri="{FF2B5EF4-FFF2-40B4-BE49-F238E27FC236}">
                    <a16:creationId xmlns:a16="http://schemas.microsoft.com/office/drawing/2014/main" id="{C28FE584-337B-C34A-9A7B-078DED4D9AFF}"/>
                  </a:ext>
                </a:extLst>
              </p:cNvPr>
              <p:cNvSpPr/>
              <p:nvPr/>
            </p:nvSpPr>
            <p:spPr bwMode="auto">
              <a:xfrm>
                <a:off x="3900512" y="3167606"/>
                <a:ext cx="1410260" cy="522788"/>
              </a:xfrm>
              <a:prstGeom prst="roundRect">
                <a:avLst/>
              </a:prstGeom>
              <a:solidFill>
                <a:srgbClr val="EEC8C8"/>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a:ln>
                      <a:noFill/>
                    </a:ln>
                    <a:effectLst/>
                  </a:rPr>
                  <a:t>FC</a:t>
                </a:r>
                <a:r>
                  <a:rPr kumimoji="0" lang="en-US" sz="1200" b="0" i="0" u="none" strike="noStrike" cap="none" normalizeH="0" baseline="-25000" dirty="0">
                    <a:ln>
                      <a:noFill/>
                    </a:ln>
                    <a:effectLst/>
                  </a:rPr>
                  <a:t>1 </a:t>
                </a:r>
                <a:r>
                  <a:rPr kumimoji="0" lang="en-US" sz="1200" b="0" i="0" u="none" strike="noStrike" cap="none" normalizeH="0" dirty="0">
                    <a:ln>
                      <a:noFill/>
                    </a:ln>
                    <a:effectLst/>
                  </a:rPr>
                  <a:t>+ ReLU</a:t>
                </a:r>
                <a:endParaRPr kumimoji="0" lang="en-US" sz="1200" b="0" i="0" u="none" strike="noStrike" cap="none" normalizeH="0" baseline="-25000" dirty="0">
                  <a:ln>
                    <a:noFill/>
                  </a:ln>
                  <a:effectLst/>
                </a:endParaRPr>
              </a:p>
            </p:txBody>
          </p:sp>
          <p:sp>
            <p:nvSpPr>
              <p:cNvPr id="5" name="Rounded Rectangle 4">
                <a:extLst>
                  <a:ext uri="{FF2B5EF4-FFF2-40B4-BE49-F238E27FC236}">
                    <a16:creationId xmlns:a16="http://schemas.microsoft.com/office/drawing/2014/main" id="{B899C4B1-F5CF-E042-AE51-8A291820BCA8}"/>
                  </a:ext>
                </a:extLst>
              </p:cNvPr>
              <p:cNvSpPr/>
              <p:nvPr/>
            </p:nvSpPr>
            <p:spPr bwMode="auto">
              <a:xfrm>
                <a:off x="5821322" y="3167606"/>
                <a:ext cx="1410260" cy="522788"/>
              </a:xfrm>
              <a:prstGeom prst="roundRect">
                <a:avLst/>
              </a:prstGeom>
              <a:solidFill>
                <a:srgbClr val="EEC8C8"/>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r>
                  <a:rPr kumimoji="0" lang="en-US" sz="1200" b="0" i="0" u="none" strike="noStrike" cap="none" normalizeH="0" baseline="0">
                    <a:ln>
                      <a:noFill/>
                    </a:ln>
                    <a:effectLst/>
                  </a:rPr>
                  <a:t>FC</a:t>
                </a:r>
                <a:r>
                  <a:rPr kumimoji="0" lang="en-US" sz="1200" b="0" i="0" u="none" strike="noStrike" cap="none" normalizeH="0" baseline="-25000">
                    <a:ln>
                      <a:noFill/>
                    </a:ln>
                    <a:effectLst/>
                  </a:rPr>
                  <a:t>2</a:t>
                </a:r>
              </a:p>
            </p:txBody>
          </p:sp>
          <p:sp>
            <p:nvSpPr>
              <p:cNvPr id="6" name="Rounded Rectangle 5">
                <a:extLst>
                  <a:ext uri="{FF2B5EF4-FFF2-40B4-BE49-F238E27FC236}">
                    <a16:creationId xmlns:a16="http://schemas.microsoft.com/office/drawing/2014/main" id="{1E94CFA3-8CF4-0E4B-9F99-6DBE7CCD8FFE}"/>
                  </a:ext>
                </a:extLst>
              </p:cNvPr>
              <p:cNvSpPr/>
              <p:nvPr/>
            </p:nvSpPr>
            <p:spPr bwMode="auto">
              <a:xfrm>
                <a:off x="1979702" y="3167606"/>
                <a:ext cx="1410260" cy="522788"/>
              </a:xfrm>
              <a:prstGeom prst="roundRect">
                <a:avLst/>
              </a:prstGeom>
              <a:solidFill>
                <a:srgbClr val="EEC8C8"/>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a:ln>
                      <a:noFill/>
                    </a:ln>
                    <a:effectLst/>
                  </a:rPr>
                  <a:t>GUSE</a:t>
                </a:r>
              </a:p>
            </p:txBody>
          </p:sp>
          <p:cxnSp>
            <p:nvCxnSpPr>
              <p:cNvPr id="7" name="Elbow Connector 6">
                <a:extLst>
                  <a:ext uri="{FF2B5EF4-FFF2-40B4-BE49-F238E27FC236}">
                    <a16:creationId xmlns:a16="http://schemas.microsoft.com/office/drawing/2014/main" id="{816EF123-D951-0047-B79E-C573BB080C78}"/>
                  </a:ext>
                </a:extLst>
              </p:cNvPr>
              <p:cNvCxnSpPr>
                <a:cxnSpLocks/>
              </p:cNvCxnSpPr>
              <p:nvPr/>
            </p:nvCxnSpPr>
            <p:spPr bwMode="auto">
              <a:xfrm>
                <a:off x="1541756" y="3439716"/>
                <a:ext cx="397869" cy="1"/>
              </a:xfrm>
              <a:prstGeom prst="bentConnector3">
                <a:avLst>
                  <a:gd name="adj1" fmla="val 50000"/>
                </a:avLst>
              </a:prstGeom>
              <a:solidFill>
                <a:schemeClr val="accent1"/>
              </a:solidFill>
              <a:ln w="12700" cap="flat" cmpd="sng" algn="ctr">
                <a:solidFill>
                  <a:schemeClr val="tx1"/>
                </a:solidFill>
                <a:prstDash val="solid"/>
                <a:round/>
                <a:headEnd type="none" w="sm" len="sm"/>
                <a:tailEnd type="triangle"/>
              </a:ln>
              <a:effectLst/>
            </p:spPr>
          </p:cxnSp>
          <p:sp>
            <p:nvSpPr>
              <p:cNvPr id="8" name="TextBox 7">
                <a:extLst>
                  <a:ext uri="{FF2B5EF4-FFF2-40B4-BE49-F238E27FC236}">
                    <a16:creationId xmlns:a16="http://schemas.microsoft.com/office/drawing/2014/main" id="{4B512F2E-FA54-5540-91B8-088328C9E820}"/>
                  </a:ext>
                </a:extLst>
              </p:cNvPr>
              <p:cNvSpPr txBox="1"/>
              <p:nvPr/>
            </p:nvSpPr>
            <p:spPr>
              <a:xfrm>
                <a:off x="1302299" y="3574654"/>
                <a:ext cx="478914" cy="307777"/>
              </a:xfrm>
              <a:prstGeom prst="rect">
                <a:avLst/>
              </a:prstGeom>
              <a:noFill/>
            </p:spPr>
            <p:txBody>
              <a:bodyPr wrap="none" rtlCol="0">
                <a:spAutoFit/>
              </a:bodyPr>
              <a:lstStyle/>
              <a:p>
                <a:r>
                  <a:rPr lang="en-US" sz="1400" i="1"/>
                  <a:t>Text</a:t>
                </a:r>
                <a:endParaRPr lang="en-US" sz="1200" i="1" baseline="-25000"/>
              </a:p>
            </p:txBody>
          </p:sp>
          <p:cxnSp>
            <p:nvCxnSpPr>
              <p:cNvPr id="10" name="Straight Arrow Connector 9">
                <a:extLst>
                  <a:ext uri="{FF2B5EF4-FFF2-40B4-BE49-F238E27FC236}">
                    <a16:creationId xmlns:a16="http://schemas.microsoft.com/office/drawing/2014/main" id="{8655A3AA-1036-314C-A8A6-43260498E60B}"/>
                  </a:ext>
                </a:extLst>
              </p:cNvPr>
              <p:cNvCxnSpPr>
                <a:stCxn id="6" idx="3"/>
                <a:endCxn id="4" idx="1"/>
              </p:cNvCxnSpPr>
              <p:nvPr/>
            </p:nvCxnSpPr>
            <p:spPr>
              <a:xfrm>
                <a:off x="3389962" y="3429000"/>
                <a:ext cx="5105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0A6E9D8-CB9C-7144-9AFE-6395FD160FD8}"/>
                  </a:ext>
                </a:extLst>
              </p:cNvPr>
              <p:cNvCxnSpPr>
                <a:stCxn id="4" idx="3"/>
                <a:endCxn id="5" idx="1"/>
              </p:cNvCxnSpPr>
              <p:nvPr/>
            </p:nvCxnSpPr>
            <p:spPr>
              <a:xfrm>
                <a:off x="5310772" y="3429000"/>
                <a:ext cx="5105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3930A66A-DF87-6947-BE0B-DF5B79CC54F7}"/>
                  </a:ext>
                </a:extLst>
              </p:cNvPr>
              <p:cNvSpPr txBox="1"/>
              <p:nvPr/>
            </p:nvSpPr>
            <p:spPr>
              <a:xfrm>
                <a:off x="7231582" y="3671442"/>
                <a:ext cx="458780" cy="307777"/>
              </a:xfrm>
              <a:prstGeom prst="rect">
                <a:avLst/>
              </a:prstGeom>
              <a:noFill/>
            </p:spPr>
            <p:txBody>
              <a:bodyPr wrap="none" rtlCol="0">
                <a:spAutoFit/>
              </a:bodyPr>
              <a:lstStyle/>
              <a:p>
                <a:r>
                  <a:rPr lang="en-US" sz="1400" i="1"/>
                  <a:t>128</a:t>
                </a:r>
                <a:endParaRPr lang="en-US" sz="1200" i="1" baseline="-25000"/>
              </a:p>
            </p:txBody>
          </p:sp>
          <p:cxnSp>
            <p:nvCxnSpPr>
              <p:cNvPr id="18" name="Straight Arrow Connector 17">
                <a:extLst>
                  <a:ext uri="{FF2B5EF4-FFF2-40B4-BE49-F238E27FC236}">
                    <a16:creationId xmlns:a16="http://schemas.microsoft.com/office/drawing/2014/main" id="{09CB043E-7D59-394E-A3BA-07CC0C1B4E5D}"/>
                  </a:ext>
                </a:extLst>
              </p:cNvPr>
              <p:cNvCxnSpPr/>
              <p:nvPr/>
            </p:nvCxnSpPr>
            <p:spPr>
              <a:xfrm>
                <a:off x="7231582" y="3439716"/>
                <a:ext cx="51055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3620418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5BB47-EC38-8843-8E79-CE4D643F3213}"/>
              </a:ext>
            </a:extLst>
          </p:cNvPr>
          <p:cNvSpPr>
            <a:spLocks noGrp="1"/>
          </p:cNvSpPr>
          <p:nvPr>
            <p:ph type="title"/>
          </p:nvPr>
        </p:nvSpPr>
        <p:spPr/>
        <p:txBody>
          <a:bodyPr/>
          <a:lstStyle/>
          <a:p>
            <a:r>
              <a:rPr lang="en-US"/>
              <a:t>Experiments - Distance Distribution</a:t>
            </a:r>
          </a:p>
        </p:txBody>
      </p:sp>
      <p:sp>
        <p:nvSpPr>
          <p:cNvPr id="3" name="TextBox 2">
            <a:extLst>
              <a:ext uri="{FF2B5EF4-FFF2-40B4-BE49-F238E27FC236}">
                <a16:creationId xmlns:a16="http://schemas.microsoft.com/office/drawing/2014/main" id="{993F8813-CA8F-E945-9B71-D40BA7387BCB}"/>
              </a:ext>
            </a:extLst>
          </p:cNvPr>
          <p:cNvSpPr txBox="1"/>
          <p:nvPr/>
        </p:nvSpPr>
        <p:spPr>
          <a:xfrm>
            <a:off x="2454218" y="5805326"/>
            <a:ext cx="1903955" cy="369332"/>
          </a:xfrm>
          <a:prstGeom prst="rect">
            <a:avLst/>
          </a:prstGeom>
          <a:noFill/>
        </p:spPr>
        <p:txBody>
          <a:bodyPr wrap="square" rtlCol="0">
            <a:spAutoFit/>
          </a:bodyPr>
          <a:lstStyle/>
          <a:p>
            <a:r>
              <a:rPr lang="en-US"/>
              <a:t>Before Training</a:t>
            </a:r>
          </a:p>
        </p:txBody>
      </p:sp>
      <p:sp>
        <p:nvSpPr>
          <p:cNvPr id="6" name="TextBox 5">
            <a:extLst>
              <a:ext uri="{FF2B5EF4-FFF2-40B4-BE49-F238E27FC236}">
                <a16:creationId xmlns:a16="http://schemas.microsoft.com/office/drawing/2014/main" id="{52028931-3DD3-2B4A-96C0-3D1EDB27A93B}"/>
              </a:ext>
            </a:extLst>
          </p:cNvPr>
          <p:cNvSpPr txBox="1"/>
          <p:nvPr/>
        </p:nvSpPr>
        <p:spPr>
          <a:xfrm>
            <a:off x="8107516" y="5805326"/>
            <a:ext cx="2123767" cy="369332"/>
          </a:xfrm>
          <a:prstGeom prst="rect">
            <a:avLst/>
          </a:prstGeom>
          <a:noFill/>
        </p:spPr>
        <p:txBody>
          <a:bodyPr wrap="square" rtlCol="0">
            <a:spAutoFit/>
          </a:bodyPr>
          <a:lstStyle/>
          <a:p>
            <a:r>
              <a:rPr lang="en-US"/>
              <a:t>After  Training</a:t>
            </a:r>
          </a:p>
        </p:txBody>
      </p:sp>
      <p:pic>
        <p:nvPicPr>
          <p:cNvPr id="12" name="Picture 11" descr="A close up of a map&#10;&#10;Description automatically generated">
            <a:extLst>
              <a:ext uri="{FF2B5EF4-FFF2-40B4-BE49-F238E27FC236}">
                <a16:creationId xmlns:a16="http://schemas.microsoft.com/office/drawing/2014/main" id="{9649B93E-0EAE-6B45-A738-1A0A90B14C85}"/>
              </a:ext>
            </a:extLst>
          </p:cNvPr>
          <p:cNvPicPr>
            <a:picLocks noChangeAspect="1"/>
          </p:cNvPicPr>
          <p:nvPr/>
        </p:nvPicPr>
        <p:blipFill>
          <a:blip r:embed="rId3"/>
          <a:stretch>
            <a:fillRect/>
          </a:stretch>
        </p:blipFill>
        <p:spPr>
          <a:xfrm>
            <a:off x="546100" y="1482725"/>
            <a:ext cx="5842000" cy="4381500"/>
          </a:xfrm>
          <a:prstGeom prst="rect">
            <a:avLst/>
          </a:prstGeom>
        </p:spPr>
      </p:pic>
      <p:pic>
        <p:nvPicPr>
          <p:cNvPr id="16" name="Picture 15" descr="A picture containing screenshot&#10;&#10;Description automatically generated">
            <a:extLst>
              <a:ext uri="{FF2B5EF4-FFF2-40B4-BE49-F238E27FC236}">
                <a16:creationId xmlns:a16="http://schemas.microsoft.com/office/drawing/2014/main" id="{6F91C714-7289-E94D-B516-9B6E1A79B836}"/>
              </a:ext>
            </a:extLst>
          </p:cNvPr>
          <p:cNvPicPr>
            <a:picLocks noChangeAspect="1"/>
          </p:cNvPicPr>
          <p:nvPr/>
        </p:nvPicPr>
        <p:blipFill>
          <a:blip r:embed="rId4"/>
          <a:stretch>
            <a:fillRect/>
          </a:stretch>
        </p:blipFill>
        <p:spPr>
          <a:xfrm>
            <a:off x="5949950" y="1482725"/>
            <a:ext cx="5842000" cy="4381500"/>
          </a:xfrm>
          <a:prstGeom prst="rect">
            <a:avLst/>
          </a:prstGeom>
        </p:spPr>
      </p:pic>
    </p:spTree>
    <p:extLst>
      <p:ext uri="{BB962C8B-B14F-4D97-AF65-F5344CB8AC3E}">
        <p14:creationId xmlns:p14="http://schemas.microsoft.com/office/powerpoint/2010/main" val="4047742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B6F1D-1507-AB40-A2EE-B268B5BB2F90}"/>
              </a:ext>
            </a:extLst>
          </p:cNvPr>
          <p:cNvSpPr>
            <a:spLocks noGrp="1"/>
          </p:cNvSpPr>
          <p:nvPr>
            <p:ph type="title"/>
          </p:nvPr>
        </p:nvSpPr>
        <p:spPr>
          <a:xfrm>
            <a:off x="838200" y="365125"/>
            <a:ext cx="10515600" cy="1325563"/>
          </a:xfrm>
        </p:spPr>
        <p:txBody>
          <a:bodyPr/>
          <a:lstStyle/>
          <a:p>
            <a:r>
              <a:rPr lang="en-US"/>
              <a:t>Experiments - Distance Distribution</a:t>
            </a:r>
          </a:p>
        </p:txBody>
      </p:sp>
      <p:graphicFrame>
        <p:nvGraphicFramePr>
          <p:cNvPr id="4" name="Content Placeholder 3">
            <a:extLst>
              <a:ext uri="{FF2B5EF4-FFF2-40B4-BE49-F238E27FC236}">
                <a16:creationId xmlns:a16="http://schemas.microsoft.com/office/drawing/2014/main" id="{51181C59-2CCF-1245-8726-6E10F544E826}"/>
              </a:ext>
            </a:extLst>
          </p:cNvPr>
          <p:cNvGraphicFramePr>
            <a:graphicFrameLocks noGrp="1"/>
          </p:cNvGraphicFramePr>
          <p:nvPr>
            <p:ph idx="1"/>
            <p:extLst>
              <p:ext uri="{D42A27DB-BD31-4B8C-83A1-F6EECF244321}">
                <p14:modId xmlns:p14="http://schemas.microsoft.com/office/powerpoint/2010/main" val="442831521"/>
              </p:ext>
            </p:extLst>
          </p:nvPr>
        </p:nvGraphicFramePr>
        <p:xfrm>
          <a:off x="838200" y="1581400"/>
          <a:ext cx="10655710" cy="4911475"/>
        </p:xfrm>
        <a:graphic>
          <a:graphicData uri="http://schemas.openxmlformats.org/drawingml/2006/table">
            <a:tbl>
              <a:tblPr firstRow="1" bandRow="1">
                <a:tableStyleId>{5C22544A-7EE6-4342-B048-85BDC9FD1C3A}</a:tableStyleId>
              </a:tblPr>
              <a:tblGrid>
                <a:gridCol w="1913878">
                  <a:extLst>
                    <a:ext uri="{9D8B030D-6E8A-4147-A177-3AD203B41FA5}">
                      <a16:colId xmlns:a16="http://schemas.microsoft.com/office/drawing/2014/main" val="2151171346"/>
                    </a:ext>
                  </a:extLst>
                </a:gridCol>
                <a:gridCol w="1485626">
                  <a:extLst>
                    <a:ext uri="{9D8B030D-6E8A-4147-A177-3AD203B41FA5}">
                      <a16:colId xmlns:a16="http://schemas.microsoft.com/office/drawing/2014/main" val="443636155"/>
                    </a:ext>
                  </a:extLst>
                </a:gridCol>
                <a:gridCol w="1465007">
                  <a:extLst>
                    <a:ext uri="{9D8B030D-6E8A-4147-A177-3AD203B41FA5}">
                      <a16:colId xmlns:a16="http://schemas.microsoft.com/office/drawing/2014/main" val="1129518434"/>
                    </a:ext>
                  </a:extLst>
                </a:gridCol>
                <a:gridCol w="1602658">
                  <a:extLst>
                    <a:ext uri="{9D8B030D-6E8A-4147-A177-3AD203B41FA5}">
                      <a16:colId xmlns:a16="http://schemas.microsoft.com/office/drawing/2014/main" val="805523607"/>
                    </a:ext>
                  </a:extLst>
                </a:gridCol>
                <a:gridCol w="1425677">
                  <a:extLst>
                    <a:ext uri="{9D8B030D-6E8A-4147-A177-3AD203B41FA5}">
                      <a16:colId xmlns:a16="http://schemas.microsoft.com/office/drawing/2014/main" val="3251019521"/>
                    </a:ext>
                  </a:extLst>
                </a:gridCol>
                <a:gridCol w="1484867">
                  <a:extLst>
                    <a:ext uri="{9D8B030D-6E8A-4147-A177-3AD203B41FA5}">
                      <a16:colId xmlns:a16="http://schemas.microsoft.com/office/drawing/2014/main" val="91412422"/>
                    </a:ext>
                  </a:extLst>
                </a:gridCol>
                <a:gridCol w="1277997">
                  <a:extLst>
                    <a:ext uri="{9D8B030D-6E8A-4147-A177-3AD203B41FA5}">
                      <a16:colId xmlns:a16="http://schemas.microsoft.com/office/drawing/2014/main" val="3557612609"/>
                    </a:ext>
                  </a:extLst>
                </a:gridCol>
              </a:tblGrid>
              <a:tr h="657228">
                <a:tc>
                  <a:txBody>
                    <a:bodyPr/>
                    <a:lstStyle/>
                    <a:p>
                      <a:endParaRPr lang="en-US"/>
                    </a:p>
                  </a:txBody>
                  <a:tcPr/>
                </a:tc>
                <a:tc gridSpan="2">
                  <a:txBody>
                    <a:bodyPr/>
                    <a:lstStyle/>
                    <a:p>
                      <a:pPr algn="ctr"/>
                      <a:r>
                        <a:rPr lang="en-US"/>
                        <a:t>Similar</a:t>
                      </a:r>
                    </a:p>
                  </a:txBody>
                  <a:tcPr anchor="ct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a:solidFill>
                            <a:schemeClr val="lt1"/>
                          </a:solidFill>
                          <a:effectLst/>
                          <a:latin typeface="+mn-lt"/>
                          <a:ea typeface="+mn-ea"/>
                          <a:cs typeface="+mn-cs"/>
                        </a:rPr>
                        <a:t>Complementary</a:t>
                      </a:r>
                    </a:p>
                  </a:txBody>
                  <a:tcPr anchor="ctr"/>
                </a:tc>
                <a:tc hMerge="1">
                  <a:txBody>
                    <a:bodyPr/>
                    <a:lstStyle/>
                    <a:p>
                      <a:endParaRPr lang="en-US"/>
                    </a:p>
                  </a:txBody>
                  <a:tcPr/>
                </a:tc>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1" kern="1200">
                          <a:solidFill>
                            <a:schemeClr val="lt1"/>
                          </a:solidFill>
                          <a:effectLst/>
                          <a:latin typeface="+mn-lt"/>
                          <a:ea typeface="+mn-ea"/>
                          <a:cs typeface="+mn-cs"/>
                        </a:rPr>
                        <a:t>Negative</a:t>
                      </a:r>
                    </a:p>
                  </a:txBody>
                  <a:tcPr anchor="ctr"/>
                </a:tc>
                <a:tc hMerge="1">
                  <a:txBody>
                    <a:bodyPr/>
                    <a:lstStyle/>
                    <a:p>
                      <a:endParaRPr lang="en-US"/>
                    </a:p>
                  </a:txBody>
                  <a:tcPr/>
                </a:tc>
                <a:extLst>
                  <a:ext uri="{0D108BD9-81ED-4DB2-BD59-A6C34878D82A}">
                    <a16:rowId xmlns:a16="http://schemas.microsoft.com/office/drawing/2014/main" val="3111228925"/>
                  </a:ext>
                </a:extLst>
              </a:tr>
              <a:tr h="596647">
                <a:tc>
                  <a:txBody>
                    <a:bodyPr/>
                    <a:lstStyle/>
                    <a:p>
                      <a:pPr algn="ctr"/>
                      <a:endParaRPr lang="en-US"/>
                    </a:p>
                  </a:txBody>
                  <a:tcPr anchor="ctr"/>
                </a:tc>
                <a:tc>
                  <a:txBody>
                    <a:bodyPr/>
                    <a:lstStyle/>
                    <a:p>
                      <a:pPr algn="ctr"/>
                      <a:r>
                        <a:rPr lang="en-US"/>
                        <a:t>Mean</a:t>
                      </a:r>
                    </a:p>
                  </a:txBody>
                  <a:tcPr anchor="ctr"/>
                </a:tc>
                <a:tc>
                  <a:txBody>
                    <a:bodyPr/>
                    <a:lstStyle/>
                    <a:p>
                      <a:pPr algn="ctr"/>
                      <a:r>
                        <a:rPr lang="en-US"/>
                        <a:t>Std Dev</a:t>
                      </a:r>
                    </a:p>
                  </a:txBody>
                  <a:tcPr anchor="ctr"/>
                </a:tc>
                <a:tc>
                  <a:txBody>
                    <a:bodyPr/>
                    <a:lstStyle/>
                    <a:p>
                      <a:pPr algn="ctr"/>
                      <a:r>
                        <a:rPr lang="en-US"/>
                        <a:t>Mean</a:t>
                      </a:r>
                    </a:p>
                  </a:txBody>
                  <a:tcPr anchor="ctr"/>
                </a:tc>
                <a:tc>
                  <a:txBody>
                    <a:bodyPr/>
                    <a:lstStyle/>
                    <a:p>
                      <a:pPr algn="ctr"/>
                      <a:r>
                        <a:rPr lang="en-US"/>
                        <a:t>Std Dev</a:t>
                      </a:r>
                    </a:p>
                  </a:txBody>
                  <a:tcPr anchor="ctr"/>
                </a:tc>
                <a:tc>
                  <a:txBody>
                    <a:bodyPr/>
                    <a:lstStyle/>
                    <a:p>
                      <a:pPr algn="ctr"/>
                      <a:r>
                        <a:rPr lang="en-US"/>
                        <a:t>Mean</a:t>
                      </a:r>
                    </a:p>
                  </a:txBody>
                  <a:tcPr anchor="ctr"/>
                </a:tc>
                <a:tc>
                  <a:txBody>
                    <a:bodyPr/>
                    <a:lstStyle/>
                    <a:p>
                      <a:pPr algn="ctr"/>
                      <a:r>
                        <a:rPr lang="en-US"/>
                        <a:t>Std Dev</a:t>
                      </a:r>
                    </a:p>
                  </a:txBody>
                  <a:tcPr anchor="ctr"/>
                </a:tc>
                <a:extLst>
                  <a:ext uri="{0D108BD9-81ED-4DB2-BD59-A6C34878D82A}">
                    <a16:rowId xmlns:a16="http://schemas.microsoft.com/office/drawing/2014/main" val="3425452785"/>
                  </a:ext>
                </a:extLst>
              </a:tr>
              <a:tr h="8543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a:solidFill>
                            <a:schemeClr val="dk1"/>
                          </a:solidFill>
                          <a:effectLst/>
                          <a:latin typeface="+mn-lt"/>
                          <a:ea typeface="+mn-ea"/>
                          <a:cs typeface="+mn-cs"/>
                        </a:rPr>
                        <a:t>Train Data Before training</a:t>
                      </a:r>
                    </a:p>
                    <a:p>
                      <a:pPr algn="ctr"/>
                      <a:endParaRPr 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b="0" i="0" kern="1200">
                          <a:solidFill>
                            <a:schemeClr val="dk1"/>
                          </a:solidFill>
                          <a:effectLst/>
                          <a:latin typeface="+mn-lt"/>
                          <a:ea typeface="+mn-ea"/>
                          <a:cs typeface="+mn-cs"/>
                        </a:rPr>
                        <a:t>0.82119</a:t>
                      </a:r>
                      <a:endParaRPr lang="en-US"/>
                    </a:p>
                  </a:txBody>
                  <a:tcPr anchor="ctr"/>
                </a:tc>
                <a:tc>
                  <a:txBody>
                    <a:bodyPr/>
                    <a:lstStyle/>
                    <a:p>
                      <a:pPr algn="ctr"/>
                      <a:r>
                        <a:rPr lang="en-US" sz="1800" b="0" i="0" kern="1200">
                          <a:solidFill>
                            <a:schemeClr val="dk1"/>
                          </a:solidFill>
                          <a:effectLst/>
                          <a:latin typeface="+mn-lt"/>
                          <a:ea typeface="+mn-ea"/>
                          <a:cs typeface="+mn-cs"/>
                        </a:rPr>
                        <a:t>0.17611</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0.81975</a:t>
                      </a:r>
                      <a:endParaRPr lang="en-US" sz="1800" kern="1200">
                        <a:solidFill>
                          <a:schemeClr val="dk1"/>
                        </a:solidFill>
                        <a:effectLst/>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0.15910</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0.99804</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0.13286</a:t>
                      </a:r>
                      <a:endParaRPr lang="en-US" sz="1800" kern="1200">
                        <a:solidFill>
                          <a:schemeClr val="dk1"/>
                        </a:solidFill>
                        <a:effectLst/>
                        <a:latin typeface="+mn-lt"/>
                        <a:ea typeface="+mn-ea"/>
                        <a:cs typeface="+mn-cs"/>
                      </a:endParaRPr>
                    </a:p>
                  </a:txBody>
                  <a:tcPr anchor="ctr"/>
                </a:tc>
                <a:extLst>
                  <a:ext uri="{0D108BD9-81ED-4DB2-BD59-A6C34878D82A}">
                    <a16:rowId xmlns:a16="http://schemas.microsoft.com/office/drawing/2014/main" val="1943504003"/>
                  </a:ext>
                </a:extLst>
              </a:tr>
              <a:tr h="85433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a:solidFill>
                            <a:schemeClr val="dk1"/>
                          </a:solidFill>
                          <a:effectLst/>
                          <a:latin typeface="+mn-lt"/>
                          <a:ea typeface="+mn-ea"/>
                          <a:cs typeface="+mn-cs"/>
                        </a:rPr>
                        <a:t>Test Data Before training</a:t>
                      </a:r>
                    </a:p>
                    <a:p>
                      <a:pPr algn="ctr"/>
                      <a:endParaRPr 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0.82752</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0.17853</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0.83086</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0.15937</a:t>
                      </a:r>
                      <a:endParaRPr lang="en-US" sz="1800" kern="1200">
                        <a:solidFill>
                          <a:schemeClr val="dk1"/>
                        </a:solidFill>
                        <a:effectLst/>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1.0037</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t>0.12949</a:t>
                      </a:r>
                      <a:endParaRPr lang="en-US" sz="1800" kern="1200">
                        <a:solidFill>
                          <a:schemeClr val="dk1"/>
                        </a:solidFill>
                        <a:effectLst/>
                        <a:latin typeface="+mn-lt"/>
                        <a:ea typeface="+mn-ea"/>
                        <a:cs typeface="+mn-cs"/>
                      </a:endParaRPr>
                    </a:p>
                  </a:txBody>
                  <a:tcPr anchor="ctr"/>
                </a:tc>
                <a:extLst>
                  <a:ext uri="{0D108BD9-81ED-4DB2-BD59-A6C34878D82A}">
                    <a16:rowId xmlns:a16="http://schemas.microsoft.com/office/drawing/2014/main" val="287239806"/>
                  </a:ext>
                </a:extLst>
              </a:tr>
              <a:tr h="8523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a:solidFill>
                            <a:schemeClr val="dk1"/>
                          </a:solidFill>
                          <a:effectLst/>
                          <a:latin typeface="+mn-lt"/>
                          <a:ea typeface="+mn-ea"/>
                          <a:cs typeface="+mn-cs"/>
                        </a:rPr>
                        <a:t>Train Data After training</a:t>
                      </a:r>
                    </a:p>
                    <a:p>
                      <a:pPr algn="ctr"/>
                      <a:endParaRPr 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a:solidFill>
                            <a:schemeClr val="dk1"/>
                          </a:solidFill>
                          <a:effectLst/>
                          <a:latin typeface="+mn-lt"/>
                          <a:ea typeface="+mn-ea"/>
                          <a:cs typeface="+mn-cs"/>
                        </a:rPr>
                        <a:t>0.24069</a:t>
                      </a:r>
                    </a:p>
                    <a:p>
                      <a:pPr algn="ctr"/>
                      <a:endParaRPr 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a:solidFill>
                            <a:schemeClr val="dk1"/>
                          </a:solidFill>
                          <a:effectLst/>
                          <a:latin typeface="+mn-lt"/>
                          <a:ea typeface="+mn-ea"/>
                          <a:cs typeface="+mn-cs"/>
                        </a:rPr>
                        <a:t>0.11226</a:t>
                      </a:r>
                    </a:p>
                    <a:p>
                      <a:pPr algn="ctr"/>
                      <a:endParaRPr 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a:solidFill>
                            <a:schemeClr val="dk1"/>
                          </a:solidFill>
                          <a:effectLst/>
                          <a:latin typeface="+mn-lt"/>
                          <a:ea typeface="+mn-ea"/>
                          <a:cs typeface="+mn-cs"/>
                        </a:rPr>
                        <a:t>0.45845</a:t>
                      </a:r>
                    </a:p>
                    <a:p>
                      <a:pPr algn="ctr"/>
                      <a:endParaRPr 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a:solidFill>
                            <a:schemeClr val="dk1"/>
                          </a:solidFill>
                          <a:effectLst/>
                          <a:latin typeface="+mn-lt"/>
                          <a:ea typeface="+mn-ea"/>
                          <a:cs typeface="+mn-cs"/>
                        </a:rPr>
                        <a:t>0.11485</a:t>
                      </a:r>
                    </a:p>
                    <a:p>
                      <a:pPr algn="ctr"/>
                      <a:endParaRPr 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a:solidFill>
                            <a:schemeClr val="dk1"/>
                          </a:solidFill>
                          <a:effectLst/>
                          <a:latin typeface="+mn-lt"/>
                          <a:ea typeface="+mn-ea"/>
                          <a:cs typeface="+mn-cs"/>
                        </a:rPr>
                        <a:t>0.86774</a:t>
                      </a:r>
                    </a:p>
                    <a:p>
                      <a:pPr algn="ctr"/>
                      <a:endParaRPr 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a:solidFill>
                            <a:schemeClr val="dk1"/>
                          </a:solidFill>
                          <a:effectLst/>
                          <a:latin typeface="+mn-lt"/>
                          <a:ea typeface="+mn-ea"/>
                          <a:cs typeface="+mn-cs"/>
                        </a:rPr>
                        <a:t>0.27724</a:t>
                      </a:r>
                    </a:p>
                    <a:p>
                      <a:pPr algn="ctr"/>
                      <a:endParaRPr lang="en-US"/>
                    </a:p>
                  </a:txBody>
                  <a:tcPr anchor="ctr"/>
                </a:tc>
                <a:extLst>
                  <a:ext uri="{0D108BD9-81ED-4DB2-BD59-A6C34878D82A}">
                    <a16:rowId xmlns:a16="http://schemas.microsoft.com/office/drawing/2014/main" val="686719257"/>
                  </a:ext>
                </a:extLst>
              </a:tr>
              <a:tr h="85235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a:solidFill>
                            <a:schemeClr val="dk1"/>
                          </a:solidFill>
                          <a:effectLst/>
                          <a:latin typeface="+mn-lt"/>
                          <a:ea typeface="+mn-ea"/>
                          <a:cs typeface="+mn-cs"/>
                        </a:rPr>
                        <a:t>Test Data After training</a:t>
                      </a:r>
                    </a:p>
                    <a:p>
                      <a:pPr algn="ctr"/>
                      <a:endParaRPr 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a:solidFill>
                            <a:schemeClr val="dk1"/>
                          </a:solidFill>
                          <a:effectLst/>
                          <a:latin typeface="+mn-lt"/>
                          <a:ea typeface="+mn-ea"/>
                          <a:cs typeface="+mn-cs"/>
                        </a:rPr>
                        <a:t>0.24772</a:t>
                      </a:r>
                    </a:p>
                    <a:p>
                      <a:pPr algn="ctr"/>
                      <a:endParaRPr 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a:solidFill>
                            <a:schemeClr val="dk1"/>
                          </a:solidFill>
                          <a:effectLst/>
                          <a:latin typeface="+mn-lt"/>
                          <a:ea typeface="+mn-ea"/>
                          <a:cs typeface="+mn-cs"/>
                        </a:rPr>
                        <a:t>0.11485</a:t>
                      </a:r>
                    </a:p>
                    <a:p>
                      <a:pPr algn="ctr"/>
                      <a:endParaRPr 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a:solidFill>
                            <a:schemeClr val="dk1"/>
                          </a:solidFill>
                          <a:effectLst/>
                          <a:latin typeface="+mn-lt"/>
                          <a:ea typeface="+mn-ea"/>
                          <a:cs typeface="+mn-cs"/>
                        </a:rPr>
                        <a:t>0.45181</a:t>
                      </a:r>
                    </a:p>
                    <a:p>
                      <a:pPr algn="ctr"/>
                      <a:endParaRPr 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a:solidFill>
                            <a:schemeClr val="dk1"/>
                          </a:solidFill>
                          <a:effectLst/>
                          <a:latin typeface="+mn-lt"/>
                          <a:ea typeface="+mn-ea"/>
                          <a:cs typeface="+mn-cs"/>
                        </a:rPr>
                        <a:t>0.09963</a:t>
                      </a:r>
                    </a:p>
                    <a:p>
                      <a:pPr algn="ctr"/>
                      <a:endParaRPr 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a:solidFill>
                            <a:schemeClr val="dk1"/>
                          </a:solidFill>
                          <a:effectLst/>
                          <a:latin typeface="+mn-lt"/>
                          <a:ea typeface="+mn-ea"/>
                          <a:cs typeface="+mn-cs"/>
                        </a:rPr>
                        <a:t>0.86023</a:t>
                      </a:r>
                    </a:p>
                    <a:p>
                      <a:pPr algn="ctr"/>
                      <a:endParaRPr lang="en-US"/>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a:solidFill>
                            <a:schemeClr val="dk1"/>
                          </a:solidFill>
                          <a:effectLst/>
                          <a:latin typeface="+mn-lt"/>
                          <a:ea typeface="+mn-ea"/>
                          <a:cs typeface="+mn-cs"/>
                        </a:rPr>
                        <a:t>0.27182</a:t>
                      </a:r>
                    </a:p>
                    <a:p>
                      <a:pPr algn="ctr"/>
                      <a:endParaRPr lang="en-US"/>
                    </a:p>
                  </a:txBody>
                  <a:tcPr anchor="ctr"/>
                </a:tc>
                <a:extLst>
                  <a:ext uri="{0D108BD9-81ED-4DB2-BD59-A6C34878D82A}">
                    <a16:rowId xmlns:a16="http://schemas.microsoft.com/office/drawing/2014/main" val="3867511839"/>
                  </a:ext>
                </a:extLst>
              </a:tr>
            </a:tbl>
          </a:graphicData>
        </a:graphic>
      </p:graphicFrame>
    </p:spTree>
    <p:extLst>
      <p:ext uri="{BB962C8B-B14F-4D97-AF65-F5344CB8AC3E}">
        <p14:creationId xmlns:p14="http://schemas.microsoft.com/office/powerpoint/2010/main" val="28998584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822C09E-B0DB-D545-AFEF-487BB5AD0157}"/>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a:solidFill>
                  <a:srgbClr val="FFFFFF"/>
                </a:solidFill>
              </a:rPr>
              <a:t>ExperimentsAccuracy</a:t>
            </a:r>
            <a:endParaRPr lang="en-US" sz="2600" kern="1200">
              <a:solidFill>
                <a:srgbClr val="FFFFFF"/>
              </a:solidFill>
              <a:latin typeface="+mj-lt"/>
              <a:ea typeface="+mj-ea"/>
              <a:cs typeface="+mj-cs"/>
            </a:endParaRPr>
          </a:p>
        </p:txBody>
      </p:sp>
      <p:sp>
        <p:nvSpPr>
          <p:cNvPr id="3" name="TextBox 2">
            <a:extLst>
              <a:ext uri="{FF2B5EF4-FFF2-40B4-BE49-F238E27FC236}">
                <a16:creationId xmlns:a16="http://schemas.microsoft.com/office/drawing/2014/main" id="{BC4E0918-9A2B-894C-8837-1A59C4DF3406}"/>
              </a:ext>
            </a:extLst>
          </p:cNvPr>
          <p:cNvSpPr txBox="1"/>
          <p:nvPr/>
        </p:nvSpPr>
        <p:spPr>
          <a:xfrm>
            <a:off x="3662820" y="5033598"/>
            <a:ext cx="7188199" cy="1292090"/>
          </a:xfrm>
          <a:prstGeom prst="rect">
            <a:avLst/>
          </a:prstGeom>
        </p:spPr>
        <p:txBody>
          <a:bodyPr vert="horz" lIns="91440" tIns="45720" rIns="91440" bIns="45720" rtlCol="0">
            <a:normAutofit/>
          </a:bodyPr>
          <a:lstStyle/>
          <a:p>
            <a:pPr marL="342900" lvl="0" indent="-228600">
              <a:lnSpc>
                <a:spcPct val="90000"/>
              </a:lnSpc>
              <a:spcAft>
                <a:spcPts val="600"/>
              </a:spcAft>
              <a:buFont typeface="Arial" panose="020B0604020202020204" pitchFamily="34" charset="0"/>
              <a:buChar char="•"/>
              <a:defRPr/>
            </a:pPr>
            <a:r>
              <a:rPr lang="en-US"/>
              <a:t>Ranking accuracy is calculated as: d</a:t>
            </a:r>
            <a:r>
              <a:rPr lang="en-US" baseline="-25000"/>
              <a:t>s</a:t>
            </a:r>
            <a:r>
              <a:rPr lang="en-US"/>
              <a:t> &lt; d</a:t>
            </a:r>
            <a:r>
              <a:rPr lang="en-US" baseline="-25000"/>
              <a:t>c</a:t>
            </a:r>
            <a:r>
              <a:rPr lang="en-US"/>
              <a:t> &lt; d</a:t>
            </a:r>
            <a:r>
              <a:rPr lang="en-US" baseline="-25000"/>
              <a:t>n</a:t>
            </a:r>
          </a:p>
          <a:p>
            <a:pPr marL="342900" lvl="0" indent="-228600">
              <a:lnSpc>
                <a:spcPct val="90000"/>
              </a:lnSpc>
              <a:spcAft>
                <a:spcPts val="600"/>
              </a:spcAft>
              <a:buFont typeface="Arial" panose="020B0604020202020204" pitchFamily="34" charset="0"/>
              <a:buChar char="•"/>
              <a:defRPr/>
            </a:pPr>
            <a:r>
              <a:rPr lang="en-US"/>
              <a:t>Complementary Accuracy: margin</a:t>
            </a:r>
            <a:r>
              <a:rPr lang="en-US" baseline="-25000"/>
              <a:t>s</a:t>
            </a:r>
            <a:r>
              <a:rPr lang="en-US"/>
              <a:t> &lt; d</a:t>
            </a:r>
            <a:r>
              <a:rPr lang="en-US" baseline="-25000"/>
              <a:t>c </a:t>
            </a:r>
            <a:r>
              <a:rPr lang="en-US"/>
              <a:t>&lt; margin</a:t>
            </a:r>
            <a:r>
              <a:rPr lang="en-US" baseline="-25000"/>
              <a:t>c</a:t>
            </a:r>
            <a:endParaRPr lang="en-US"/>
          </a:p>
          <a:p>
            <a:pPr marL="342900" lvl="0" indent="-228600">
              <a:lnSpc>
                <a:spcPct val="90000"/>
              </a:lnSpc>
              <a:spcAft>
                <a:spcPts val="600"/>
              </a:spcAft>
              <a:buFont typeface="Arial" panose="020B0604020202020204" pitchFamily="34" charset="0"/>
              <a:buChar char="•"/>
              <a:defRPr/>
            </a:pPr>
            <a:r>
              <a:rPr lang="en-US"/>
              <a:t>Similarity Accuracy: d</a:t>
            </a:r>
            <a:r>
              <a:rPr lang="en-US" baseline="-25000"/>
              <a:t>s</a:t>
            </a:r>
            <a:r>
              <a:rPr lang="en-US"/>
              <a:t> &lt; margin</a:t>
            </a:r>
            <a:r>
              <a:rPr lang="en-US" baseline="-25000"/>
              <a:t>s</a:t>
            </a:r>
          </a:p>
        </p:txBody>
      </p:sp>
      <p:graphicFrame>
        <p:nvGraphicFramePr>
          <p:cNvPr id="4" name="Table 3">
            <a:extLst>
              <a:ext uri="{FF2B5EF4-FFF2-40B4-BE49-F238E27FC236}">
                <a16:creationId xmlns:a16="http://schemas.microsoft.com/office/drawing/2014/main" id="{F3E78905-448C-3D4E-AABA-F02B2DE2654F}"/>
              </a:ext>
            </a:extLst>
          </p:cNvPr>
          <p:cNvGraphicFramePr>
            <a:graphicFrameLocks noGrp="1"/>
          </p:cNvGraphicFramePr>
          <p:nvPr>
            <p:extLst>
              <p:ext uri="{D42A27DB-BD31-4B8C-83A1-F6EECF244321}">
                <p14:modId xmlns:p14="http://schemas.microsoft.com/office/powerpoint/2010/main" val="1380592755"/>
              </p:ext>
            </p:extLst>
          </p:nvPr>
        </p:nvGraphicFramePr>
        <p:xfrm>
          <a:off x="3840480" y="532312"/>
          <a:ext cx="8119872" cy="3731506"/>
        </p:xfrm>
        <a:graphic>
          <a:graphicData uri="http://schemas.openxmlformats.org/drawingml/2006/table">
            <a:tbl>
              <a:tblPr firstRow="1" bandRow="1">
                <a:tableStyleId>{5C22544A-7EE6-4342-B048-85BDC9FD1C3A}</a:tableStyleId>
              </a:tblPr>
              <a:tblGrid>
                <a:gridCol w="1933161">
                  <a:extLst>
                    <a:ext uri="{9D8B030D-6E8A-4147-A177-3AD203B41FA5}">
                      <a16:colId xmlns:a16="http://schemas.microsoft.com/office/drawing/2014/main" val="712581947"/>
                    </a:ext>
                  </a:extLst>
                </a:gridCol>
                <a:gridCol w="1948054">
                  <a:extLst>
                    <a:ext uri="{9D8B030D-6E8A-4147-A177-3AD203B41FA5}">
                      <a16:colId xmlns:a16="http://schemas.microsoft.com/office/drawing/2014/main" val="3793258679"/>
                    </a:ext>
                  </a:extLst>
                </a:gridCol>
                <a:gridCol w="2260816">
                  <a:extLst>
                    <a:ext uri="{9D8B030D-6E8A-4147-A177-3AD203B41FA5}">
                      <a16:colId xmlns:a16="http://schemas.microsoft.com/office/drawing/2014/main" val="1132420854"/>
                    </a:ext>
                  </a:extLst>
                </a:gridCol>
                <a:gridCol w="1977841">
                  <a:extLst>
                    <a:ext uri="{9D8B030D-6E8A-4147-A177-3AD203B41FA5}">
                      <a16:colId xmlns:a16="http://schemas.microsoft.com/office/drawing/2014/main" val="4254334614"/>
                    </a:ext>
                  </a:extLst>
                </a:gridCol>
              </a:tblGrid>
              <a:tr h="932877">
                <a:tc>
                  <a:txBody>
                    <a:bodyPr/>
                    <a:lstStyle/>
                    <a:p>
                      <a:pPr algn="ctr"/>
                      <a:r>
                        <a:rPr lang="en-US" sz="1900"/>
                        <a:t>Method</a:t>
                      </a:r>
                    </a:p>
                  </a:txBody>
                  <a:tcPr marL="94929" marR="94929" marT="47464" marB="47464" anchor="ctr"/>
                </a:tc>
                <a:tc>
                  <a:txBody>
                    <a:bodyPr/>
                    <a:lstStyle/>
                    <a:p>
                      <a:pPr algn="ctr"/>
                      <a:r>
                        <a:rPr lang="en-US" sz="1900"/>
                        <a:t>Ranking Acc </a:t>
                      </a:r>
                    </a:p>
                  </a:txBody>
                  <a:tcPr marL="94929" marR="94929" marT="47464" marB="47464" anchor="ctr"/>
                </a:tc>
                <a:tc>
                  <a:txBody>
                    <a:bodyPr/>
                    <a:lstStyle/>
                    <a:p>
                      <a:pPr algn="ctr"/>
                      <a:r>
                        <a:rPr lang="en-US" sz="1900"/>
                        <a:t>Complementary Acc </a:t>
                      </a:r>
                    </a:p>
                  </a:txBody>
                  <a:tcPr marL="94929" marR="94929" marT="47464" marB="47464" anchor="ctr"/>
                </a:tc>
                <a:tc>
                  <a:txBody>
                    <a:bodyPr/>
                    <a:lstStyle/>
                    <a:p>
                      <a:pPr algn="ctr"/>
                      <a:r>
                        <a:rPr lang="en-US" sz="1900"/>
                        <a:t>Similarity Acc</a:t>
                      </a:r>
                    </a:p>
                  </a:txBody>
                  <a:tcPr marL="94929" marR="94929" marT="47464" marB="47464" anchor="ctr"/>
                </a:tc>
                <a:extLst>
                  <a:ext uri="{0D108BD9-81ED-4DB2-BD59-A6C34878D82A}">
                    <a16:rowId xmlns:a16="http://schemas.microsoft.com/office/drawing/2014/main" val="482709893"/>
                  </a:ext>
                </a:extLst>
              </a:tr>
              <a:tr h="1311069">
                <a:tc>
                  <a:txBody>
                    <a:bodyPr/>
                    <a:lstStyle/>
                    <a:p>
                      <a:pPr algn="ctr"/>
                      <a:r>
                        <a:rPr lang="en-US" sz="1900"/>
                        <a:t>Universal Sentence Encoder </a:t>
                      </a:r>
                    </a:p>
                  </a:txBody>
                  <a:tcPr marL="94929" marR="94929" marT="47464" marB="47464" anchor="ctr"/>
                </a:tc>
                <a:tc>
                  <a:txBody>
                    <a:bodyPr/>
                    <a:lstStyle/>
                    <a:p>
                      <a:pPr algn="ctr"/>
                      <a:r>
                        <a:rPr lang="en-US" sz="1900"/>
                        <a:t>37.68</a:t>
                      </a:r>
                    </a:p>
                  </a:txBody>
                  <a:tcPr marL="94929" marR="94929" marT="47464" marB="47464" anchor="ctr"/>
                </a:tc>
                <a:tc>
                  <a:txBody>
                    <a:bodyPr/>
                    <a:lstStyle/>
                    <a:p>
                      <a:pPr algn="ctr"/>
                      <a:r>
                        <a:rPr lang="en-US" sz="1900"/>
                        <a:t>-</a:t>
                      </a:r>
                    </a:p>
                  </a:txBody>
                  <a:tcPr marL="94929" marR="94929" marT="47464" marB="47464" anchor="ctr"/>
                </a:tc>
                <a:tc>
                  <a:txBody>
                    <a:bodyPr/>
                    <a:lstStyle/>
                    <a:p>
                      <a:pPr algn="ctr"/>
                      <a:r>
                        <a:rPr lang="en-US" sz="1900"/>
                        <a:t>-</a:t>
                      </a:r>
                    </a:p>
                  </a:txBody>
                  <a:tcPr marL="94929" marR="94929" marT="47464" marB="47464" anchor="ctr"/>
                </a:tc>
                <a:extLst>
                  <a:ext uri="{0D108BD9-81ED-4DB2-BD59-A6C34878D82A}">
                    <a16:rowId xmlns:a16="http://schemas.microsoft.com/office/drawing/2014/main" val="1042360387"/>
                  </a:ext>
                </a:extLst>
              </a:tr>
              <a:tr h="554683">
                <a:tc>
                  <a:txBody>
                    <a:bodyPr/>
                    <a:lstStyle/>
                    <a:p>
                      <a:pPr algn="ctr"/>
                      <a:r>
                        <a:rPr lang="en-US" sz="1900"/>
                        <a:t>Veit et al. [2] </a:t>
                      </a:r>
                    </a:p>
                  </a:txBody>
                  <a:tcPr marL="94929" marR="94929" marT="47464" marB="47464" anchor="ctr"/>
                </a:tc>
                <a:tc>
                  <a:txBody>
                    <a:bodyPr/>
                    <a:lstStyle/>
                    <a:p>
                      <a:pPr algn="ctr"/>
                      <a:r>
                        <a:rPr lang="en-US" sz="1900"/>
                        <a:t>14.92</a:t>
                      </a:r>
                    </a:p>
                  </a:txBody>
                  <a:tcPr marL="94929" marR="94929" marT="47464" marB="47464" anchor="ctr"/>
                </a:tc>
                <a:tc>
                  <a:txBody>
                    <a:bodyPr/>
                    <a:lstStyle/>
                    <a:p>
                      <a:pPr algn="ctr"/>
                      <a:r>
                        <a:rPr lang="en-US" sz="1900" b="1" dirty="0"/>
                        <a:t>91.05</a:t>
                      </a:r>
                    </a:p>
                  </a:txBody>
                  <a:tcPr marL="94929" marR="94929" marT="47464" marB="47464" anchor="ctr"/>
                </a:tc>
                <a:tc>
                  <a:txBody>
                    <a:bodyPr/>
                    <a:lstStyle/>
                    <a:p>
                      <a:pPr algn="ctr"/>
                      <a:r>
                        <a:rPr lang="en-US" sz="1900"/>
                        <a:t>56.45</a:t>
                      </a:r>
                    </a:p>
                  </a:txBody>
                  <a:tcPr marL="94929" marR="94929" marT="47464" marB="47464" anchor="ctr"/>
                </a:tc>
                <a:extLst>
                  <a:ext uri="{0D108BD9-81ED-4DB2-BD59-A6C34878D82A}">
                    <a16:rowId xmlns:a16="http://schemas.microsoft.com/office/drawing/2014/main" val="2983372985"/>
                  </a:ext>
                </a:extLst>
              </a:tr>
              <a:tr h="932877">
                <a:tc>
                  <a:txBody>
                    <a:bodyPr/>
                    <a:lstStyle/>
                    <a:p>
                      <a:pPr algn="ctr"/>
                      <a:r>
                        <a:rPr lang="en-US" sz="1900"/>
                        <a:t>Quadruplet Network</a:t>
                      </a:r>
                    </a:p>
                  </a:txBody>
                  <a:tcPr marL="94929" marR="94929" marT="47464" marB="47464" anchor="ctr"/>
                </a:tc>
                <a:tc>
                  <a:txBody>
                    <a:bodyPr/>
                    <a:lstStyle/>
                    <a:p>
                      <a:pPr algn="ctr"/>
                      <a:r>
                        <a:rPr lang="en-US" sz="1900" b="1"/>
                        <a:t>67.15</a:t>
                      </a:r>
                    </a:p>
                  </a:txBody>
                  <a:tcPr marL="94929" marR="94929" marT="47464" marB="47464" anchor="ctr"/>
                </a:tc>
                <a:tc>
                  <a:txBody>
                    <a:bodyPr/>
                    <a:lstStyle/>
                    <a:p>
                      <a:pPr algn="ctr"/>
                      <a:r>
                        <a:rPr lang="en-US" sz="1900"/>
                        <a:t>86.92 </a:t>
                      </a:r>
                    </a:p>
                  </a:txBody>
                  <a:tcPr marL="94929" marR="94929" marT="47464" marB="47464" anchor="ctr"/>
                </a:tc>
                <a:tc>
                  <a:txBody>
                    <a:bodyPr/>
                    <a:lstStyle/>
                    <a:p>
                      <a:pPr algn="ctr"/>
                      <a:r>
                        <a:rPr lang="en-US" sz="1900" b="1" dirty="0"/>
                        <a:t>68</a:t>
                      </a:r>
                    </a:p>
                  </a:txBody>
                  <a:tcPr marL="94929" marR="94929" marT="47464" marB="47464" anchor="ctr"/>
                </a:tc>
                <a:extLst>
                  <a:ext uri="{0D108BD9-81ED-4DB2-BD59-A6C34878D82A}">
                    <a16:rowId xmlns:a16="http://schemas.microsoft.com/office/drawing/2014/main" val="3817187299"/>
                  </a:ext>
                </a:extLst>
              </a:tr>
            </a:tbl>
          </a:graphicData>
        </a:graphic>
      </p:graphicFrame>
    </p:spTree>
    <p:extLst>
      <p:ext uri="{BB962C8B-B14F-4D97-AF65-F5344CB8AC3E}">
        <p14:creationId xmlns:p14="http://schemas.microsoft.com/office/powerpoint/2010/main" val="22678579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F0656D5F-36A7-DB45-B536-6B8AD636E881}"/>
              </a:ext>
            </a:extLst>
          </p:cNvPr>
          <p:cNvSpPr>
            <a:spLocks noGrp="1"/>
          </p:cNvSpPr>
          <p:nvPr>
            <p:ph type="title"/>
          </p:nvPr>
        </p:nvSpPr>
        <p:spPr>
          <a:xfrm>
            <a:off x="640079" y="2053641"/>
            <a:ext cx="3669161" cy="2760098"/>
          </a:xfrm>
        </p:spPr>
        <p:txBody>
          <a:bodyPr>
            <a:normAutofit/>
          </a:bodyPr>
          <a:lstStyle/>
          <a:p>
            <a:r>
              <a:rPr lang="en-US">
                <a:solidFill>
                  <a:srgbClr val="FFFFFF"/>
                </a:solidFill>
              </a:rPr>
              <a:t>Future Work</a:t>
            </a:r>
          </a:p>
        </p:txBody>
      </p:sp>
      <p:sp>
        <p:nvSpPr>
          <p:cNvPr id="21" name="Content Placeholder 2">
            <a:extLst>
              <a:ext uri="{FF2B5EF4-FFF2-40B4-BE49-F238E27FC236}">
                <a16:creationId xmlns:a16="http://schemas.microsoft.com/office/drawing/2014/main" id="{558F021A-D6B0-5F4E-8941-DAEB77E51CF3}"/>
              </a:ext>
            </a:extLst>
          </p:cNvPr>
          <p:cNvSpPr>
            <a:spLocks noGrp="1"/>
          </p:cNvSpPr>
          <p:nvPr>
            <p:ph idx="1"/>
          </p:nvPr>
        </p:nvSpPr>
        <p:spPr>
          <a:xfrm>
            <a:off x="6090574" y="801866"/>
            <a:ext cx="5306084" cy="5230634"/>
          </a:xfrm>
        </p:spPr>
        <p:txBody>
          <a:bodyPr anchor="ctr">
            <a:normAutofit/>
          </a:bodyPr>
          <a:lstStyle/>
          <a:p>
            <a:r>
              <a:rPr lang="en-US" sz="2400" dirty="0">
                <a:solidFill>
                  <a:srgbClr val="000000"/>
                </a:solidFill>
              </a:rPr>
              <a:t>Modelling asymmetry between relationships</a:t>
            </a:r>
          </a:p>
          <a:p>
            <a:endParaRPr lang="en-US" sz="2400" dirty="0">
              <a:solidFill>
                <a:srgbClr val="000000"/>
              </a:solidFill>
            </a:endParaRPr>
          </a:p>
          <a:p>
            <a:r>
              <a:rPr lang="en-US" sz="2400" dirty="0">
                <a:solidFill>
                  <a:srgbClr val="000000"/>
                </a:solidFill>
              </a:rPr>
              <a:t>Clustering analysis on learnt embedding space</a:t>
            </a:r>
            <a:endParaRPr lang="en-US" sz="2400" dirty="0">
              <a:solidFill>
                <a:srgbClr val="000000"/>
              </a:solidFill>
              <a:cs typeface="Calibri"/>
            </a:endParaRPr>
          </a:p>
          <a:p>
            <a:endParaRPr lang="en-US" sz="2400" dirty="0">
              <a:solidFill>
                <a:srgbClr val="000000"/>
              </a:solidFill>
            </a:endParaRPr>
          </a:p>
        </p:txBody>
      </p:sp>
    </p:spTree>
    <p:extLst>
      <p:ext uri="{BB962C8B-B14F-4D97-AF65-F5344CB8AC3E}">
        <p14:creationId xmlns:p14="http://schemas.microsoft.com/office/powerpoint/2010/main" val="709245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668B2DB-0ADA-B749-BEFC-8E7230791F9C}"/>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rPr>
              <a:t>References</a:t>
            </a:r>
          </a:p>
        </p:txBody>
      </p:sp>
      <p:sp>
        <p:nvSpPr>
          <p:cNvPr id="3" name="Content Placeholder 2">
            <a:extLst>
              <a:ext uri="{FF2B5EF4-FFF2-40B4-BE49-F238E27FC236}">
                <a16:creationId xmlns:a16="http://schemas.microsoft.com/office/drawing/2014/main" id="{ACB62777-C166-D94A-A906-C59D49C88C8D}"/>
              </a:ext>
            </a:extLst>
          </p:cNvPr>
          <p:cNvSpPr>
            <a:spLocks noGrp="1"/>
          </p:cNvSpPr>
          <p:nvPr>
            <p:ph idx="1"/>
          </p:nvPr>
        </p:nvSpPr>
        <p:spPr>
          <a:xfrm>
            <a:off x="1179226" y="3092970"/>
            <a:ext cx="9833548" cy="3563862"/>
          </a:xfrm>
        </p:spPr>
        <p:txBody>
          <a:bodyPr vert="horz" lIns="91440" tIns="45720" rIns="91440" bIns="45720" rtlCol="0" anchor="t">
            <a:normAutofit fontScale="92500" lnSpcReduction="10000"/>
          </a:bodyPr>
          <a:lstStyle/>
          <a:p>
            <a:pPr marL="457200" indent="-457200">
              <a:buFont typeface="+mj-lt"/>
              <a:buAutoNum type="arabicPeriod"/>
            </a:pPr>
            <a:r>
              <a:rPr lang="fr" sz="1900" err="1">
                <a:solidFill>
                  <a:srgbClr val="000000"/>
                </a:solidFill>
              </a:rPr>
              <a:t>Cer</a:t>
            </a:r>
            <a:r>
              <a:rPr lang="fr" sz="1900">
                <a:solidFill>
                  <a:srgbClr val="000000"/>
                </a:solidFill>
              </a:rPr>
              <a:t>, Daniel, et al. "Universal sentence encoder" </a:t>
            </a:r>
            <a:r>
              <a:rPr lang="fr" sz="1900" i="1" err="1">
                <a:solidFill>
                  <a:srgbClr val="000000"/>
                </a:solidFill>
              </a:rPr>
              <a:t>arXiv</a:t>
            </a:r>
            <a:r>
              <a:rPr lang="fr" sz="1900" i="1">
                <a:solidFill>
                  <a:srgbClr val="000000"/>
                </a:solidFill>
              </a:rPr>
              <a:t> </a:t>
            </a:r>
            <a:r>
              <a:rPr lang="fr" sz="1900" i="1" err="1">
                <a:solidFill>
                  <a:srgbClr val="000000"/>
                </a:solidFill>
              </a:rPr>
              <a:t>preprint</a:t>
            </a:r>
            <a:r>
              <a:rPr lang="fr" sz="1900" i="1">
                <a:solidFill>
                  <a:srgbClr val="000000"/>
                </a:solidFill>
              </a:rPr>
              <a:t> arXiv:1803.11175</a:t>
            </a:r>
            <a:r>
              <a:rPr lang="fr" sz="1900">
                <a:solidFill>
                  <a:srgbClr val="000000"/>
                </a:solidFill>
              </a:rPr>
              <a:t> (2018).</a:t>
            </a:r>
          </a:p>
          <a:p>
            <a:pPr marL="457200" indent="-457200">
              <a:buAutoNum type="arabicPeriod"/>
            </a:pPr>
            <a:r>
              <a:rPr lang="fr" sz="1900">
                <a:solidFill>
                  <a:srgbClr val="000000"/>
                </a:solidFill>
                <a:cs typeface="Calibri"/>
              </a:rPr>
              <a:t>Chen, </a:t>
            </a:r>
            <a:r>
              <a:rPr lang="fr" sz="1900" err="1">
                <a:solidFill>
                  <a:srgbClr val="000000"/>
                </a:solidFill>
                <a:cs typeface="Calibri"/>
              </a:rPr>
              <a:t>Weihua</a:t>
            </a:r>
            <a:r>
              <a:rPr lang="fr" sz="1900">
                <a:solidFill>
                  <a:srgbClr val="000000"/>
                </a:solidFill>
                <a:cs typeface="Calibri"/>
              </a:rPr>
              <a:t>, et al. "Beyond triplet </a:t>
            </a:r>
            <a:r>
              <a:rPr lang="fr" sz="1900" err="1">
                <a:solidFill>
                  <a:srgbClr val="000000"/>
                </a:solidFill>
                <a:cs typeface="Calibri"/>
              </a:rPr>
              <a:t>loss</a:t>
            </a:r>
            <a:r>
              <a:rPr lang="fr" sz="1900">
                <a:solidFill>
                  <a:srgbClr val="000000"/>
                </a:solidFill>
                <a:cs typeface="Calibri"/>
              </a:rPr>
              <a:t>: a </a:t>
            </a:r>
            <a:r>
              <a:rPr lang="fr" sz="1900" err="1">
                <a:solidFill>
                  <a:srgbClr val="000000"/>
                </a:solidFill>
                <a:cs typeface="Calibri"/>
              </a:rPr>
              <a:t>deep</a:t>
            </a:r>
            <a:r>
              <a:rPr lang="fr" sz="1900">
                <a:solidFill>
                  <a:srgbClr val="000000"/>
                </a:solidFill>
                <a:cs typeface="Calibri"/>
              </a:rPr>
              <a:t> quadruplet network for </a:t>
            </a:r>
            <a:r>
              <a:rPr lang="fr" sz="1900" err="1">
                <a:solidFill>
                  <a:srgbClr val="000000"/>
                </a:solidFill>
                <a:cs typeface="Calibri"/>
              </a:rPr>
              <a:t>person</a:t>
            </a:r>
            <a:r>
              <a:rPr lang="fr" sz="1900">
                <a:solidFill>
                  <a:srgbClr val="000000"/>
                </a:solidFill>
                <a:cs typeface="Calibri"/>
              </a:rPr>
              <a:t> re-identification" </a:t>
            </a:r>
            <a:r>
              <a:rPr lang="fr" sz="1900">
                <a:solidFill>
                  <a:srgbClr val="000000"/>
                </a:solidFill>
                <a:ea typeface="+mn-lt"/>
                <a:cs typeface="+mn-lt"/>
              </a:rPr>
              <a:t>ICCV 2017.</a:t>
            </a:r>
            <a:endParaRPr lang="en-US" sz="1900" i="1">
              <a:solidFill>
                <a:srgbClr val="000000"/>
              </a:solidFill>
              <a:ea typeface="+mn-lt"/>
              <a:cs typeface="+mn-lt"/>
            </a:endParaRPr>
          </a:p>
          <a:p>
            <a:pPr marL="457200" indent="-457200">
              <a:buAutoNum type="arabicPeriod"/>
            </a:pPr>
            <a:r>
              <a:rPr lang="en-US" sz="1900" err="1">
                <a:solidFill>
                  <a:srgbClr val="000000"/>
                </a:solidFill>
              </a:rPr>
              <a:t>Veit</a:t>
            </a:r>
            <a:r>
              <a:rPr lang="en-US" sz="1900">
                <a:solidFill>
                  <a:srgbClr val="000000"/>
                </a:solidFill>
              </a:rPr>
              <a:t>, Andreas, et al. "Learning visual clothing style with heterogeneous dyadic co-occurrences" ICCV 2015.</a:t>
            </a:r>
            <a:endParaRPr lang="en-US" sz="1900" i="1">
              <a:solidFill>
                <a:srgbClr val="000000"/>
              </a:solidFill>
              <a:cs typeface="Calibri"/>
            </a:endParaRPr>
          </a:p>
          <a:p>
            <a:pPr marL="457200" indent="-457200">
              <a:buFont typeface="+mj-lt"/>
              <a:buAutoNum type="arabicPeriod"/>
            </a:pPr>
            <a:r>
              <a:rPr lang="en-US" sz="1900" err="1">
                <a:solidFill>
                  <a:srgbClr val="000000"/>
                </a:solidFill>
              </a:rPr>
              <a:t>Vasileva</a:t>
            </a:r>
            <a:r>
              <a:rPr lang="en-US" sz="1900">
                <a:solidFill>
                  <a:srgbClr val="000000"/>
                </a:solidFill>
              </a:rPr>
              <a:t>, Mariya I., et al. "Learning type-aware embeddings for fashion compatibility" ECCV 2018.</a:t>
            </a:r>
            <a:endParaRPr lang="en-US" sz="1900" i="1">
              <a:solidFill>
                <a:srgbClr val="000000"/>
              </a:solidFill>
              <a:cs typeface="Calibri"/>
            </a:endParaRPr>
          </a:p>
          <a:p>
            <a:pPr marL="457200" indent="-457200">
              <a:buFont typeface="+mj-lt"/>
              <a:buAutoNum type="arabicPeriod"/>
            </a:pPr>
            <a:r>
              <a:rPr lang="en-US" sz="1900">
                <a:solidFill>
                  <a:srgbClr val="000000"/>
                </a:solidFill>
              </a:rPr>
              <a:t>Zhang, Yin, et al. "Quality-aware neural complementary item recommendation" </a:t>
            </a:r>
            <a:r>
              <a:rPr lang="en-US" sz="1900" err="1">
                <a:solidFill>
                  <a:srgbClr val="000000"/>
                </a:solidFill>
              </a:rPr>
              <a:t>RecSys</a:t>
            </a:r>
            <a:r>
              <a:rPr lang="en-US" sz="1900">
                <a:solidFill>
                  <a:srgbClr val="000000"/>
                </a:solidFill>
              </a:rPr>
              <a:t> 2018.</a:t>
            </a:r>
            <a:endParaRPr lang="en-US" sz="1900" i="1">
              <a:solidFill>
                <a:srgbClr val="000000"/>
              </a:solidFill>
              <a:cs typeface="Calibri"/>
            </a:endParaRPr>
          </a:p>
          <a:p>
            <a:pPr marL="457200" indent="-457200">
              <a:buFont typeface="+mj-lt"/>
              <a:buAutoNum type="arabicPeriod"/>
            </a:pPr>
            <a:r>
              <a:rPr lang="en-US" sz="1900">
                <a:solidFill>
                  <a:srgbClr val="000000"/>
                </a:solidFill>
              </a:rPr>
              <a:t>McAuley, Julian, Rahul Pandey, and Jure Leskovec. "Inferring networks of substitutable and complementary products" KDD 2015.</a:t>
            </a:r>
            <a:endParaRPr lang="en-US" sz="1900">
              <a:solidFill>
                <a:srgbClr val="000000"/>
              </a:solidFill>
              <a:cs typeface="Calibri"/>
            </a:endParaRPr>
          </a:p>
          <a:p>
            <a:pPr marL="457200" indent="-457200">
              <a:buFont typeface="+mj-lt"/>
              <a:buAutoNum type="arabicPeriod"/>
            </a:pPr>
            <a:r>
              <a:rPr lang="en-US" sz="1900" err="1">
                <a:solidFill>
                  <a:srgbClr val="000000"/>
                </a:solidFill>
              </a:rPr>
              <a:t>Mengting</a:t>
            </a:r>
            <a:r>
              <a:rPr lang="en-US" sz="1900">
                <a:solidFill>
                  <a:srgbClr val="000000"/>
                </a:solidFill>
              </a:rPr>
              <a:t> Wan, Di Wang, </a:t>
            </a:r>
            <a:r>
              <a:rPr lang="en-US" sz="1900" err="1">
                <a:solidFill>
                  <a:srgbClr val="000000"/>
                </a:solidFill>
              </a:rPr>
              <a:t>Jie</a:t>
            </a:r>
            <a:r>
              <a:rPr lang="en-US" sz="1900">
                <a:solidFill>
                  <a:srgbClr val="000000"/>
                </a:solidFill>
              </a:rPr>
              <a:t> Liu, Paul Bennett, and Julian McAuley. "Representing and recommending shopping baskets with complementarity, compatibility and loyalty" CIKM 2018.</a:t>
            </a:r>
            <a:endParaRPr lang="en-US" sz="1900">
              <a:solidFill>
                <a:srgbClr val="000000"/>
              </a:solidFill>
              <a:cs typeface="Calibri"/>
            </a:endParaRPr>
          </a:p>
          <a:p>
            <a:pPr marL="457200" indent="-457200">
              <a:buFont typeface="+mj-lt"/>
              <a:buAutoNum type="arabicPeriod"/>
            </a:pPr>
            <a:endParaRPr lang="en-US" sz="1900">
              <a:solidFill>
                <a:srgbClr val="000000"/>
              </a:solidFill>
            </a:endParaRPr>
          </a:p>
          <a:p>
            <a:pPr marL="457200" indent="-457200">
              <a:buFont typeface="+mj-lt"/>
              <a:buAutoNum type="arabicPeriod"/>
            </a:pPr>
            <a:endParaRPr lang="en-US" sz="1900">
              <a:solidFill>
                <a:srgbClr val="000000"/>
              </a:solidFill>
            </a:endParaRPr>
          </a:p>
          <a:p>
            <a:endParaRPr lang="en-US" sz="1900">
              <a:solidFill>
                <a:srgbClr val="000000"/>
              </a:solidFill>
            </a:endParaRPr>
          </a:p>
          <a:p>
            <a:endParaRPr lang="en-US" sz="1900">
              <a:solidFill>
                <a:srgbClr val="000000"/>
              </a:solidFill>
            </a:endParaRPr>
          </a:p>
        </p:txBody>
      </p:sp>
    </p:spTree>
    <p:extLst>
      <p:ext uri="{BB962C8B-B14F-4D97-AF65-F5344CB8AC3E}">
        <p14:creationId xmlns:p14="http://schemas.microsoft.com/office/powerpoint/2010/main" val="41826688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769C3E0-EC92-E94D-A1F1-1C8CEF767B6A}"/>
              </a:ext>
            </a:extLst>
          </p:cNvPr>
          <p:cNvSpPr>
            <a:spLocks noGrp="1"/>
          </p:cNvSpPr>
          <p:nvPr>
            <p:ph type="title"/>
          </p:nvPr>
        </p:nvSpPr>
        <p:spPr>
          <a:xfrm>
            <a:off x="640079" y="2053641"/>
            <a:ext cx="3669161" cy="2760098"/>
          </a:xfrm>
        </p:spPr>
        <p:txBody>
          <a:bodyPr>
            <a:normAutofit/>
          </a:bodyPr>
          <a:lstStyle/>
          <a:p>
            <a:r>
              <a:rPr lang="en-US">
                <a:solidFill>
                  <a:srgbClr val="FFFFFF"/>
                </a:solidFill>
              </a:rPr>
              <a:t>Thank You</a:t>
            </a:r>
          </a:p>
        </p:txBody>
      </p:sp>
    </p:spTree>
    <p:extLst>
      <p:ext uri="{BB962C8B-B14F-4D97-AF65-F5344CB8AC3E}">
        <p14:creationId xmlns:p14="http://schemas.microsoft.com/office/powerpoint/2010/main" val="4099189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5CF72-D801-4C49-910B-D3F099DD244B}"/>
              </a:ext>
            </a:extLst>
          </p:cNvPr>
          <p:cNvSpPr>
            <a:spLocks noGrp="1"/>
          </p:cNvSpPr>
          <p:nvPr>
            <p:ph type="title"/>
          </p:nvPr>
        </p:nvSpPr>
        <p:spPr>
          <a:xfrm>
            <a:off x="8017254" y="525439"/>
            <a:ext cx="3336545" cy="1657614"/>
          </a:xfrm>
        </p:spPr>
        <p:txBody>
          <a:bodyPr>
            <a:normAutofit/>
          </a:bodyPr>
          <a:lstStyle/>
          <a:p>
            <a:r>
              <a:rPr lang="en-US" sz="3600"/>
              <a:t>Item Relationships</a:t>
            </a:r>
          </a:p>
        </p:txBody>
      </p:sp>
      <p:pic>
        <p:nvPicPr>
          <p:cNvPr id="20" name="Picture 19">
            <a:extLst>
              <a:ext uri="{FF2B5EF4-FFF2-40B4-BE49-F238E27FC236}">
                <a16:creationId xmlns:a16="http://schemas.microsoft.com/office/drawing/2014/main" id="{A4098B3A-EFF4-DB4D-A53E-4A7A8A8ECB4F}"/>
              </a:ext>
            </a:extLst>
          </p:cNvPr>
          <p:cNvPicPr>
            <a:picLocks noChangeAspect="1"/>
          </p:cNvPicPr>
          <p:nvPr/>
        </p:nvPicPr>
        <p:blipFill>
          <a:blip r:embed="rId3"/>
          <a:stretch>
            <a:fillRect/>
          </a:stretch>
        </p:blipFill>
        <p:spPr>
          <a:xfrm>
            <a:off x="692530" y="375320"/>
            <a:ext cx="3338121" cy="3848658"/>
          </a:xfrm>
          <a:prstGeom prst="rect">
            <a:avLst/>
          </a:prstGeom>
        </p:spPr>
      </p:pic>
      <p:pic>
        <p:nvPicPr>
          <p:cNvPr id="6" name="Picture 5">
            <a:extLst>
              <a:ext uri="{FF2B5EF4-FFF2-40B4-BE49-F238E27FC236}">
                <a16:creationId xmlns:a16="http://schemas.microsoft.com/office/drawing/2014/main" id="{E4818220-B77B-9245-9B78-66C6C20BC56E}"/>
              </a:ext>
            </a:extLst>
          </p:cNvPr>
          <p:cNvPicPr>
            <a:picLocks noChangeAspect="1"/>
          </p:cNvPicPr>
          <p:nvPr/>
        </p:nvPicPr>
        <p:blipFill>
          <a:blip r:embed="rId4"/>
          <a:stretch>
            <a:fillRect/>
          </a:stretch>
        </p:blipFill>
        <p:spPr>
          <a:xfrm>
            <a:off x="5391706" y="375320"/>
            <a:ext cx="1657612" cy="1657612"/>
          </a:xfrm>
          <a:prstGeom prst="rect">
            <a:avLst/>
          </a:prstGeom>
        </p:spPr>
      </p:pic>
      <p:pic>
        <p:nvPicPr>
          <p:cNvPr id="4" name="Picture 3">
            <a:extLst>
              <a:ext uri="{FF2B5EF4-FFF2-40B4-BE49-F238E27FC236}">
                <a16:creationId xmlns:a16="http://schemas.microsoft.com/office/drawing/2014/main" id="{8BB2EAF1-8BC6-D24E-A28F-4C41E16A4B89}"/>
              </a:ext>
            </a:extLst>
          </p:cNvPr>
          <p:cNvPicPr>
            <a:picLocks noChangeAspect="1"/>
          </p:cNvPicPr>
          <p:nvPr/>
        </p:nvPicPr>
        <p:blipFill>
          <a:blip r:embed="rId5"/>
          <a:stretch>
            <a:fillRect/>
          </a:stretch>
        </p:blipFill>
        <p:spPr>
          <a:xfrm>
            <a:off x="5317111" y="2424609"/>
            <a:ext cx="1799367" cy="1799367"/>
          </a:xfrm>
          <a:prstGeom prst="rect">
            <a:avLst/>
          </a:prstGeom>
        </p:spPr>
      </p:pic>
      <p:pic>
        <p:nvPicPr>
          <p:cNvPr id="8" name="Picture 7">
            <a:extLst>
              <a:ext uri="{FF2B5EF4-FFF2-40B4-BE49-F238E27FC236}">
                <a16:creationId xmlns:a16="http://schemas.microsoft.com/office/drawing/2014/main" id="{6847D143-E5D9-5240-87EB-26DCB66E5CB5}"/>
              </a:ext>
            </a:extLst>
          </p:cNvPr>
          <p:cNvPicPr>
            <a:picLocks noChangeAspect="1"/>
          </p:cNvPicPr>
          <p:nvPr/>
        </p:nvPicPr>
        <p:blipFill>
          <a:blip r:embed="rId6"/>
          <a:stretch>
            <a:fillRect/>
          </a:stretch>
        </p:blipFill>
        <p:spPr>
          <a:xfrm>
            <a:off x="591898" y="4911833"/>
            <a:ext cx="1278376" cy="1448019"/>
          </a:xfrm>
          <a:prstGeom prst="rect">
            <a:avLst/>
          </a:prstGeom>
        </p:spPr>
      </p:pic>
      <p:pic>
        <p:nvPicPr>
          <p:cNvPr id="21" name="Picture 20">
            <a:extLst>
              <a:ext uri="{FF2B5EF4-FFF2-40B4-BE49-F238E27FC236}">
                <a16:creationId xmlns:a16="http://schemas.microsoft.com/office/drawing/2014/main" id="{E25E8305-E3B8-6D4F-B28F-49127DCA060E}"/>
              </a:ext>
            </a:extLst>
          </p:cNvPr>
          <p:cNvPicPr>
            <a:picLocks noChangeAspect="1"/>
          </p:cNvPicPr>
          <p:nvPr/>
        </p:nvPicPr>
        <p:blipFill>
          <a:blip r:embed="rId7"/>
          <a:stretch>
            <a:fillRect/>
          </a:stretch>
        </p:blipFill>
        <p:spPr>
          <a:xfrm>
            <a:off x="2820944" y="4911833"/>
            <a:ext cx="1329632" cy="1448024"/>
          </a:xfrm>
          <a:prstGeom prst="rect">
            <a:avLst/>
          </a:prstGeom>
        </p:spPr>
      </p:pic>
      <p:pic>
        <p:nvPicPr>
          <p:cNvPr id="11" name="Picture 10">
            <a:extLst>
              <a:ext uri="{FF2B5EF4-FFF2-40B4-BE49-F238E27FC236}">
                <a16:creationId xmlns:a16="http://schemas.microsoft.com/office/drawing/2014/main" id="{FDAEC112-BDFC-8B49-8E08-AE628AF0E5E4}"/>
              </a:ext>
            </a:extLst>
          </p:cNvPr>
          <p:cNvPicPr>
            <a:picLocks noChangeAspect="1"/>
          </p:cNvPicPr>
          <p:nvPr/>
        </p:nvPicPr>
        <p:blipFill>
          <a:blip r:embed="rId8"/>
          <a:stretch>
            <a:fillRect/>
          </a:stretch>
        </p:blipFill>
        <p:spPr>
          <a:xfrm>
            <a:off x="5500417" y="4912224"/>
            <a:ext cx="1447628" cy="1447628"/>
          </a:xfrm>
          <a:prstGeom prst="rect">
            <a:avLst/>
          </a:prstGeom>
        </p:spPr>
      </p:pic>
      <p:sp>
        <p:nvSpPr>
          <p:cNvPr id="3" name="Content Placeholder 2">
            <a:extLst>
              <a:ext uri="{FF2B5EF4-FFF2-40B4-BE49-F238E27FC236}">
                <a16:creationId xmlns:a16="http://schemas.microsoft.com/office/drawing/2014/main" id="{7603BD77-AD1D-224F-969C-5ADCFC5DE607}"/>
              </a:ext>
            </a:extLst>
          </p:cNvPr>
          <p:cNvSpPr>
            <a:spLocks noGrp="1"/>
          </p:cNvSpPr>
          <p:nvPr>
            <p:ph idx="1"/>
          </p:nvPr>
        </p:nvSpPr>
        <p:spPr>
          <a:xfrm>
            <a:off x="8017254" y="2274491"/>
            <a:ext cx="3336546" cy="3902472"/>
          </a:xfrm>
        </p:spPr>
        <p:txBody>
          <a:bodyPr>
            <a:normAutofit/>
          </a:bodyPr>
          <a:lstStyle/>
          <a:p>
            <a:r>
              <a:rPr lang="en-US" sz="2000" dirty="0"/>
              <a:t>Similarity/ Substitutes</a:t>
            </a:r>
          </a:p>
          <a:p>
            <a:pPr lvl="1"/>
            <a:r>
              <a:rPr lang="en-US" sz="2000" dirty="0"/>
              <a:t>Show similar items during </a:t>
            </a:r>
          </a:p>
          <a:p>
            <a:pPr lvl="1"/>
            <a:r>
              <a:rPr lang="en-US" sz="2000" dirty="0"/>
              <a:t>Helps user explore</a:t>
            </a:r>
          </a:p>
          <a:p>
            <a:pPr lvl="1"/>
            <a:endParaRPr lang="en-US" sz="2000" dirty="0"/>
          </a:p>
          <a:p>
            <a:pPr lvl="1"/>
            <a:endParaRPr lang="en-US" sz="2000" dirty="0"/>
          </a:p>
          <a:p>
            <a:pPr lvl="1"/>
            <a:endParaRPr lang="en-US" sz="2000" dirty="0"/>
          </a:p>
        </p:txBody>
      </p:sp>
      <p:cxnSp>
        <p:nvCxnSpPr>
          <p:cNvPr id="26" name="Straight Connector 25">
            <a:extLst>
              <a:ext uri="{FF2B5EF4-FFF2-40B4-BE49-F238E27FC236}">
                <a16:creationId xmlns:a16="http://schemas.microsoft.com/office/drawing/2014/main" id="{822A5670-0F7B-4199-AEAB-33FBA9CEA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1"/>
            <a:ext cx="0" cy="6858001"/>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BB1744D-A7DF-4B65-B6E3-DCF12BB2D8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82DD753-EA38-4E86-91FB-05041A44A2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67905"/>
            <a:ext cx="7530662"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6DA63E78-7704-45EF-B5D3-EADDF5D826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218591" y="5706812"/>
            <a:ext cx="2286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21478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5FFDAA5-61A2-794C-BAA7-A9AB481957E2}"/>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rPr>
              <a:t> Inference (offline or RT)</a:t>
            </a:r>
          </a:p>
        </p:txBody>
      </p:sp>
      <p:sp>
        <p:nvSpPr>
          <p:cNvPr id="3" name="Content Placeholder 2">
            <a:extLst>
              <a:ext uri="{FF2B5EF4-FFF2-40B4-BE49-F238E27FC236}">
                <a16:creationId xmlns:a16="http://schemas.microsoft.com/office/drawing/2014/main" id="{E03F365E-1BED-3642-8C3D-332F6C3EA3CB}"/>
              </a:ext>
            </a:extLst>
          </p:cNvPr>
          <p:cNvSpPr>
            <a:spLocks noGrp="1"/>
          </p:cNvSpPr>
          <p:nvPr>
            <p:ph idx="1"/>
          </p:nvPr>
        </p:nvSpPr>
        <p:spPr>
          <a:xfrm>
            <a:off x="855406" y="3092970"/>
            <a:ext cx="10157368" cy="3455314"/>
          </a:xfrm>
        </p:spPr>
        <p:txBody>
          <a:bodyPr vert="horz" lIns="91440" tIns="45720" rIns="91440" bIns="45720" rtlCol="0" anchor="t">
            <a:normAutofit/>
          </a:bodyPr>
          <a:lstStyle/>
          <a:p>
            <a:pPr fontAlgn="base"/>
            <a:r>
              <a:rPr lang="en-US" sz="2400" dirty="0">
                <a:solidFill>
                  <a:srgbClr val="000000"/>
                </a:solidFill>
                <a:cs typeface="Calibri"/>
              </a:rPr>
              <a:t>Use Approximate Nearest Neighbor (ANN) indices (FAISS, annoy, </a:t>
            </a:r>
            <a:r>
              <a:rPr lang="en-US" sz="2400" dirty="0" err="1">
                <a:solidFill>
                  <a:srgbClr val="000000"/>
                </a:solidFill>
                <a:cs typeface="Calibri"/>
              </a:rPr>
              <a:t>nmslib</a:t>
            </a:r>
            <a:r>
              <a:rPr lang="en-US" sz="2400" dirty="0">
                <a:solidFill>
                  <a:srgbClr val="000000"/>
                </a:solidFill>
                <a:cs typeface="Calibri"/>
              </a:rPr>
              <a:t>) to perform top-k embedding retrieval</a:t>
            </a:r>
          </a:p>
          <a:p>
            <a:r>
              <a:rPr lang="en-US" sz="2400" dirty="0">
                <a:solidFill>
                  <a:srgbClr val="000000"/>
                </a:solidFill>
                <a:cs typeface="Calibri"/>
              </a:rPr>
              <a:t>Divide all items into C disjoint groups (via taxonomy or clustering on embeddings)</a:t>
            </a:r>
          </a:p>
          <a:p>
            <a:r>
              <a:rPr lang="en-US" sz="2400" dirty="0">
                <a:solidFill>
                  <a:srgbClr val="000000"/>
                </a:solidFill>
                <a:cs typeface="Calibri"/>
              </a:rPr>
              <a:t>Create a set of ANN indices:</a:t>
            </a:r>
          </a:p>
          <a:p>
            <a:pPr lvl="1"/>
            <a:r>
              <a:rPr lang="en-US" sz="2000" dirty="0">
                <a:solidFill>
                  <a:srgbClr val="000000"/>
                </a:solidFill>
                <a:cs typeface="Calibri"/>
              </a:rPr>
              <a:t>1 global item index</a:t>
            </a:r>
          </a:p>
          <a:p>
            <a:pPr lvl="1"/>
            <a:r>
              <a:rPr lang="en-US" sz="2000" dirty="0">
                <a:solidFill>
                  <a:srgbClr val="000000"/>
                </a:solidFill>
                <a:cs typeface="Calibri"/>
              </a:rPr>
              <a:t>1 cluster centroid index </a:t>
            </a:r>
          </a:p>
          <a:p>
            <a:pPr lvl="1"/>
            <a:r>
              <a:rPr lang="en-US" sz="2000" b="1" dirty="0">
                <a:solidFill>
                  <a:srgbClr val="000000"/>
                </a:solidFill>
              </a:rPr>
              <a:t>C</a:t>
            </a:r>
            <a:r>
              <a:rPr lang="en-US" sz="2000" dirty="0">
                <a:solidFill>
                  <a:srgbClr val="000000"/>
                </a:solidFill>
              </a:rPr>
              <a:t> separate cluster indices (of item embeddings associated with that cluster)</a:t>
            </a:r>
            <a:endParaRPr lang="en-US" sz="2000" dirty="0">
              <a:solidFill>
                <a:srgbClr val="000000"/>
              </a:solidFill>
              <a:cs typeface="Calibri"/>
            </a:endParaRPr>
          </a:p>
          <a:p>
            <a:endParaRPr lang="en-US" sz="2400" dirty="0">
              <a:solidFill>
                <a:srgbClr val="000000"/>
              </a:solidFill>
              <a:cs typeface="Calibri"/>
            </a:endParaRPr>
          </a:p>
          <a:p>
            <a:pPr marL="457200" lvl="1" indent="0">
              <a:buNone/>
            </a:pPr>
            <a:endParaRPr lang="en-US" sz="1600" dirty="0">
              <a:solidFill>
                <a:srgbClr val="000000"/>
              </a:solidFill>
            </a:endParaRPr>
          </a:p>
        </p:txBody>
      </p:sp>
    </p:spTree>
    <p:extLst>
      <p:ext uri="{BB962C8B-B14F-4D97-AF65-F5344CB8AC3E}">
        <p14:creationId xmlns:p14="http://schemas.microsoft.com/office/powerpoint/2010/main" val="24430441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351DFE5-F63D-4BE0-BDA9-E3EB88F0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601" y="0"/>
            <a:ext cx="11480494" cy="2753936"/>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3AA16612-ACD2-4A16-8F2B-4514FD6BF28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5FFDAA5-61A2-794C-BAA7-A9AB481957E2}"/>
              </a:ext>
            </a:extLst>
          </p:cNvPr>
          <p:cNvSpPr>
            <a:spLocks noGrp="1"/>
          </p:cNvSpPr>
          <p:nvPr>
            <p:ph type="title"/>
          </p:nvPr>
        </p:nvSpPr>
        <p:spPr>
          <a:xfrm>
            <a:off x="1179226" y="826680"/>
            <a:ext cx="9833548" cy="1325563"/>
          </a:xfrm>
        </p:spPr>
        <p:txBody>
          <a:bodyPr>
            <a:normAutofit/>
          </a:bodyPr>
          <a:lstStyle/>
          <a:p>
            <a:pPr algn="ctr"/>
            <a:r>
              <a:rPr lang="en-US" sz="4000">
                <a:solidFill>
                  <a:srgbClr val="FFFFFF"/>
                </a:solidFill>
                <a:ea typeface="+mj-lt"/>
                <a:cs typeface="+mj-lt"/>
              </a:rPr>
              <a:t>Inference (offline or RT)</a:t>
            </a:r>
            <a:endParaRPr lang="en-US">
              <a:ea typeface="+mj-lt"/>
              <a:cs typeface="+mj-lt"/>
            </a:endParaRPr>
          </a:p>
        </p:txBody>
      </p:sp>
      <p:sp>
        <p:nvSpPr>
          <p:cNvPr id="3" name="Content Placeholder 2">
            <a:extLst>
              <a:ext uri="{FF2B5EF4-FFF2-40B4-BE49-F238E27FC236}">
                <a16:creationId xmlns:a16="http://schemas.microsoft.com/office/drawing/2014/main" id="{E03F365E-1BED-3642-8C3D-332F6C3EA3CB}"/>
              </a:ext>
            </a:extLst>
          </p:cNvPr>
          <p:cNvSpPr>
            <a:spLocks noGrp="1"/>
          </p:cNvSpPr>
          <p:nvPr>
            <p:ph idx="1"/>
          </p:nvPr>
        </p:nvSpPr>
        <p:spPr>
          <a:xfrm>
            <a:off x="855406" y="3092970"/>
            <a:ext cx="10157368" cy="3455314"/>
          </a:xfrm>
        </p:spPr>
        <p:txBody>
          <a:bodyPr vert="horz" lIns="91440" tIns="45720" rIns="91440" bIns="45720" rtlCol="0" anchor="t">
            <a:normAutofit/>
          </a:bodyPr>
          <a:lstStyle/>
          <a:p>
            <a:pPr fontAlgn="base"/>
            <a:r>
              <a:rPr lang="en-US" sz="2400">
                <a:solidFill>
                  <a:srgbClr val="000000"/>
                </a:solidFill>
                <a:ea typeface="+mn-lt"/>
                <a:cs typeface="+mn-lt"/>
              </a:rPr>
              <a:t>Given query item, obtain query embedding from quadruplet network</a:t>
            </a:r>
          </a:p>
          <a:p>
            <a:r>
              <a:rPr lang="en-US" sz="2400">
                <a:solidFill>
                  <a:srgbClr val="000000"/>
                </a:solidFill>
                <a:ea typeface="+mn-lt"/>
                <a:cs typeface="+mn-lt"/>
              </a:rPr>
              <a:t>Given a query embedding:</a:t>
            </a:r>
            <a:endParaRPr lang="en-US" sz="2400">
              <a:ea typeface="+mn-lt"/>
              <a:cs typeface="+mn-lt"/>
            </a:endParaRPr>
          </a:p>
          <a:p>
            <a:pPr lvl="1"/>
            <a:r>
              <a:rPr lang="en-US">
                <a:solidFill>
                  <a:srgbClr val="000000"/>
                </a:solidFill>
                <a:ea typeface="+mn-lt"/>
                <a:cs typeface="+mn-lt"/>
              </a:rPr>
              <a:t>Top K similar items:</a:t>
            </a:r>
            <a:endParaRPr lang="en-US">
              <a:ea typeface="+mn-lt"/>
              <a:cs typeface="+mn-lt"/>
            </a:endParaRPr>
          </a:p>
          <a:p>
            <a:pPr lvl="2"/>
            <a:r>
              <a:rPr lang="en-US">
                <a:solidFill>
                  <a:srgbClr val="000000"/>
                </a:solidFill>
                <a:ea typeface="+mn-lt"/>
                <a:cs typeface="+mn-lt"/>
              </a:rPr>
              <a:t>Nearest neighbor (NN) query on the item index</a:t>
            </a:r>
          </a:p>
          <a:p>
            <a:pPr lvl="1"/>
            <a:r>
              <a:rPr lang="en-US">
                <a:solidFill>
                  <a:srgbClr val="000000"/>
                </a:solidFill>
                <a:ea typeface="+mn-lt"/>
                <a:cs typeface="+mn-lt"/>
              </a:rPr>
              <a:t>Top K complementary items:</a:t>
            </a:r>
            <a:endParaRPr lang="en-US">
              <a:ea typeface="+mn-lt"/>
              <a:cs typeface="+mn-lt"/>
            </a:endParaRPr>
          </a:p>
          <a:p>
            <a:pPr lvl="2"/>
            <a:r>
              <a:rPr lang="en-US">
                <a:solidFill>
                  <a:srgbClr val="000000"/>
                </a:solidFill>
                <a:ea typeface="+mn-lt"/>
                <a:cs typeface="+mn-lt"/>
              </a:rPr>
              <a:t>Goal: Find K closest items whose distance is in range [ margin</a:t>
            </a:r>
            <a:r>
              <a:rPr lang="en-US" baseline="-25000">
                <a:solidFill>
                  <a:srgbClr val="000000"/>
                </a:solidFill>
                <a:ea typeface="+mn-lt"/>
                <a:cs typeface="+mn-lt"/>
              </a:rPr>
              <a:t>c </a:t>
            </a:r>
            <a:r>
              <a:rPr lang="en-US">
                <a:solidFill>
                  <a:srgbClr val="000000"/>
                </a:solidFill>
                <a:ea typeface="+mn-lt"/>
                <a:cs typeface="+mn-lt"/>
              </a:rPr>
              <a:t>, margin</a:t>
            </a:r>
            <a:r>
              <a:rPr lang="en-US" baseline="-25000">
                <a:solidFill>
                  <a:srgbClr val="000000"/>
                </a:solidFill>
                <a:ea typeface="+mn-lt"/>
                <a:cs typeface="+mn-lt"/>
              </a:rPr>
              <a:t>s</a:t>
            </a:r>
            <a:r>
              <a:rPr lang="en-US">
                <a:solidFill>
                  <a:srgbClr val="000000"/>
                </a:solidFill>
                <a:ea typeface="+mn-lt"/>
                <a:cs typeface="+mn-lt"/>
              </a:rPr>
              <a:t> )</a:t>
            </a:r>
            <a:endParaRPr lang="en-US">
              <a:ea typeface="+mn-lt"/>
              <a:cs typeface="+mn-lt"/>
            </a:endParaRPr>
          </a:p>
          <a:p>
            <a:pPr lvl="2"/>
            <a:r>
              <a:rPr lang="en-US" sz="2400">
                <a:solidFill>
                  <a:srgbClr val="000000"/>
                </a:solidFill>
                <a:ea typeface="+mn-lt"/>
                <a:cs typeface="+mn-lt"/>
              </a:rPr>
              <a:t>1 ) NN query on the cluster index, consider the centroids in range</a:t>
            </a:r>
            <a:endParaRPr lang="en-US" sz="2400">
              <a:ea typeface="+mn-lt"/>
              <a:cs typeface="+mn-lt"/>
            </a:endParaRPr>
          </a:p>
          <a:p>
            <a:pPr lvl="2"/>
            <a:r>
              <a:rPr lang="en-US" sz="2400">
                <a:solidFill>
                  <a:srgbClr val="000000"/>
                </a:solidFill>
                <a:ea typeface="+mn-lt"/>
                <a:cs typeface="+mn-lt"/>
              </a:rPr>
              <a:t>2) For each in-range cluster, find the top K closest items. Merge the sets and retain the top K in range [ margin</a:t>
            </a:r>
            <a:r>
              <a:rPr lang="en-US" sz="2400" baseline="-25000">
                <a:solidFill>
                  <a:srgbClr val="000000"/>
                </a:solidFill>
                <a:ea typeface="+mn-lt"/>
                <a:cs typeface="+mn-lt"/>
              </a:rPr>
              <a:t>c </a:t>
            </a:r>
            <a:r>
              <a:rPr lang="en-US" sz="2400">
                <a:solidFill>
                  <a:srgbClr val="000000"/>
                </a:solidFill>
                <a:ea typeface="+mn-lt"/>
                <a:cs typeface="+mn-lt"/>
              </a:rPr>
              <a:t>, margin</a:t>
            </a:r>
            <a:r>
              <a:rPr lang="en-US" sz="2400" baseline="-25000">
                <a:solidFill>
                  <a:srgbClr val="000000"/>
                </a:solidFill>
                <a:ea typeface="+mn-lt"/>
                <a:cs typeface="+mn-lt"/>
              </a:rPr>
              <a:t>s</a:t>
            </a:r>
            <a:r>
              <a:rPr lang="en-US" sz="2400">
                <a:solidFill>
                  <a:srgbClr val="000000"/>
                </a:solidFill>
                <a:ea typeface="+mn-lt"/>
                <a:cs typeface="+mn-lt"/>
              </a:rPr>
              <a:t> )</a:t>
            </a:r>
            <a:endParaRPr lang="en-US">
              <a:solidFill>
                <a:srgbClr val="000000"/>
              </a:solidFill>
              <a:ea typeface="+mn-lt"/>
              <a:cs typeface="+mn-lt"/>
            </a:endParaRPr>
          </a:p>
          <a:p>
            <a:pPr marL="457200" lvl="1" indent="0">
              <a:buNone/>
            </a:pPr>
            <a:endParaRPr lang="en-US" baseline="-25000">
              <a:cs typeface="Calibri"/>
            </a:endParaRPr>
          </a:p>
          <a:p>
            <a:pPr marL="457200" lvl="1" indent="0">
              <a:buNone/>
            </a:pPr>
            <a:endParaRPr lang="en-US" sz="1600">
              <a:solidFill>
                <a:srgbClr val="000000"/>
              </a:solidFill>
            </a:endParaRPr>
          </a:p>
        </p:txBody>
      </p:sp>
    </p:spTree>
    <p:extLst>
      <p:ext uri="{BB962C8B-B14F-4D97-AF65-F5344CB8AC3E}">
        <p14:creationId xmlns:p14="http://schemas.microsoft.com/office/powerpoint/2010/main" val="34324401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6F422-A593-1C40-B7C7-08C953037DD6}"/>
              </a:ext>
            </a:extLst>
          </p:cNvPr>
          <p:cNvSpPr>
            <a:spLocks noGrp="1"/>
          </p:cNvSpPr>
          <p:nvPr>
            <p:ph type="title"/>
          </p:nvPr>
        </p:nvSpPr>
        <p:spPr>
          <a:xfrm>
            <a:off x="8017254" y="525439"/>
            <a:ext cx="3336545" cy="1657614"/>
          </a:xfrm>
        </p:spPr>
        <p:txBody>
          <a:bodyPr>
            <a:normAutofit/>
          </a:bodyPr>
          <a:lstStyle/>
          <a:p>
            <a:r>
              <a:rPr lang="en-US" sz="3600"/>
              <a:t>Item Relationships</a:t>
            </a:r>
          </a:p>
        </p:txBody>
      </p:sp>
      <p:pic>
        <p:nvPicPr>
          <p:cNvPr id="12" name="Picture 11">
            <a:extLst>
              <a:ext uri="{FF2B5EF4-FFF2-40B4-BE49-F238E27FC236}">
                <a16:creationId xmlns:a16="http://schemas.microsoft.com/office/drawing/2014/main" id="{1DC7098F-06A7-0443-B1FB-FAE5C803B456}"/>
              </a:ext>
            </a:extLst>
          </p:cNvPr>
          <p:cNvPicPr>
            <a:picLocks noChangeAspect="1"/>
          </p:cNvPicPr>
          <p:nvPr/>
        </p:nvPicPr>
        <p:blipFill>
          <a:blip r:embed="rId2"/>
          <a:stretch>
            <a:fillRect/>
          </a:stretch>
        </p:blipFill>
        <p:spPr>
          <a:xfrm>
            <a:off x="5334611" y="1917612"/>
            <a:ext cx="1649215" cy="2478329"/>
          </a:xfrm>
          <a:prstGeom prst="rect">
            <a:avLst/>
          </a:prstGeom>
        </p:spPr>
      </p:pic>
      <p:cxnSp>
        <p:nvCxnSpPr>
          <p:cNvPr id="17" name="Straight Connector 16">
            <a:extLst>
              <a:ext uri="{FF2B5EF4-FFF2-40B4-BE49-F238E27FC236}">
                <a16:creationId xmlns:a16="http://schemas.microsoft.com/office/drawing/2014/main" id="{822A5670-0F7B-4199-AEAB-33FBA9CEA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1"/>
            <a:ext cx="0" cy="4572000"/>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8656954B-5DDC-C04E-BA60-64A95BA138C6}"/>
              </a:ext>
            </a:extLst>
          </p:cNvPr>
          <p:cNvPicPr>
            <a:picLocks noChangeAspect="1"/>
          </p:cNvPicPr>
          <p:nvPr/>
        </p:nvPicPr>
        <p:blipFill>
          <a:blip r:embed="rId3"/>
          <a:stretch>
            <a:fillRect/>
          </a:stretch>
        </p:blipFill>
        <p:spPr>
          <a:xfrm>
            <a:off x="5391706" y="375320"/>
            <a:ext cx="1657612" cy="1657612"/>
          </a:xfrm>
          <a:prstGeom prst="rect">
            <a:avLst/>
          </a:prstGeom>
        </p:spPr>
      </p:pic>
      <p:cxnSp>
        <p:nvCxnSpPr>
          <p:cNvPr id="19" name="Straight Connector 18">
            <a:extLst>
              <a:ext uri="{FF2B5EF4-FFF2-40B4-BE49-F238E27FC236}">
                <a16:creationId xmlns:a16="http://schemas.microsoft.com/office/drawing/2014/main" id="{8BB1744D-A7DF-4B65-B6E3-DCF12BB2D8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82DD753-EA38-4E86-91FB-05041A44A2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67905"/>
            <a:ext cx="7530662"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04546CBD-E3D5-DF44-A53A-FA61D1E4B170}"/>
              </a:ext>
            </a:extLst>
          </p:cNvPr>
          <p:cNvPicPr>
            <a:picLocks noChangeAspect="1"/>
          </p:cNvPicPr>
          <p:nvPr/>
        </p:nvPicPr>
        <p:blipFill>
          <a:blip r:embed="rId4"/>
          <a:stretch>
            <a:fillRect/>
          </a:stretch>
        </p:blipFill>
        <p:spPr>
          <a:xfrm>
            <a:off x="789126" y="4911833"/>
            <a:ext cx="1448019" cy="1448019"/>
          </a:xfrm>
          <a:prstGeom prst="rect">
            <a:avLst/>
          </a:prstGeom>
        </p:spPr>
      </p:pic>
      <p:pic>
        <p:nvPicPr>
          <p:cNvPr id="8" name="Picture 7">
            <a:extLst>
              <a:ext uri="{FF2B5EF4-FFF2-40B4-BE49-F238E27FC236}">
                <a16:creationId xmlns:a16="http://schemas.microsoft.com/office/drawing/2014/main" id="{1B75F86E-4585-CF43-8C2C-A0AE305269A7}"/>
              </a:ext>
            </a:extLst>
          </p:cNvPr>
          <p:cNvPicPr>
            <a:picLocks noChangeAspect="1"/>
          </p:cNvPicPr>
          <p:nvPr/>
        </p:nvPicPr>
        <p:blipFill>
          <a:blip r:embed="rId5"/>
          <a:stretch>
            <a:fillRect/>
          </a:stretch>
        </p:blipFill>
        <p:spPr>
          <a:xfrm>
            <a:off x="4378429" y="4911833"/>
            <a:ext cx="1933186" cy="1448024"/>
          </a:xfrm>
          <a:prstGeom prst="rect">
            <a:avLst/>
          </a:prstGeom>
        </p:spPr>
      </p:pic>
      <p:sp>
        <p:nvSpPr>
          <p:cNvPr id="3" name="Content Placeholder 2">
            <a:extLst>
              <a:ext uri="{FF2B5EF4-FFF2-40B4-BE49-F238E27FC236}">
                <a16:creationId xmlns:a16="http://schemas.microsoft.com/office/drawing/2014/main" id="{8FE66A9E-DAB2-564D-A387-4852758B5F92}"/>
              </a:ext>
            </a:extLst>
          </p:cNvPr>
          <p:cNvSpPr>
            <a:spLocks noGrp="1"/>
          </p:cNvSpPr>
          <p:nvPr>
            <p:ph idx="1"/>
          </p:nvPr>
        </p:nvSpPr>
        <p:spPr>
          <a:xfrm>
            <a:off x="8017254" y="2274491"/>
            <a:ext cx="3336546" cy="3902472"/>
          </a:xfrm>
        </p:spPr>
        <p:txBody>
          <a:bodyPr>
            <a:normAutofit/>
          </a:bodyPr>
          <a:lstStyle/>
          <a:p>
            <a:r>
              <a:rPr lang="en-US" sz="2000"/>
              <a:t>Complementary</a:t>
            </a:r>
          </a:p>
          <a:p>
            <a:pPr lvl="1"/>
            <a:r>
              <a:rPr lang="en-US" sz="2000"/>
              <a:t>Show after purchase add example e.g. if someone has purchased dress, additional suggestions like sandals, purse etc</a:t>
            </a:r>
          </a:p>
          <a:p>
            <a:endParaRPr lang="en-US" sz="2000"/>
          </a:p>
        </p:txBody>
      </p:sp>
      <p:cxnSp>
        <p:nvCxnSpPr>
          <p:cNvPr id="23" name="Straight Connector 22">
            <a:extLst>
              <a:ext uri="{FF2B5EF4-FFF2-40B4-BE49-F238E27FC236}">
                <a16:creationId xmlns:a16="http://schemas.microsoft.com/office/drawing/2014/main" id="{6DA63E78-7704-45EF-B5D3-EADDF5D826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730262" y="5706812"/>
            <a:ext cx="2286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2108C5B1-D3B9-774E-BB0F-94BF66BF29C3}"/>
              </a:ext>
            </a:extLst>
          </p:cNvPr>
          <p:cNvPicPr>
            <a:picLocks noChangeAspect="1"/>
          </p:cNvPicPr>
          <p:nvPr/>
        </p:nvPicPr>
        <p:blipFill>
          <a:blip r:embed="rId6"/>
          <a:stretch>
            <a:fillRect/>
          </a:stretch>
        </p:blipFill>
        <p:spPr>
          <a:xfrm>
            <a:off x="1145631" y="816937"/>
            <a:ext cx="2609654" cy="3118856"/>
          </a:xfrm>
          <a:prstGeom prst="rect">
            <a:avLst/>
          </a:prstGeom>
        </p:spPr>
      </p:pic>
    </p:spTree>
    <p:extLst>
      <p:ext uri="{BB962C8B-B14F-4D97-AF65-F5344CB8AC3E}">
        <p14:creationId xmlns:p14="http://schemas.microsoft.com/office/powerpoint/2010/main" val="25794280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68EC752-286B-D840-8E2A-27B2C6D1E588}"/>
              </a:ext>
            </a:extLst>
          </p:cNvPr>
          <p:cNvSpPr>
            <a:spLocks noGrp="1"/>
          </p:cNvSpPr>
          <p:nvPr>
            <p:ph type="title"/>
          </p:nvPr>
        </p:nvSpPr>
        <p:spPr>
          <a:xfrm>
            <a:off x="640079" y="2053641"/>
            <a:ext cx="3669161" cy="2760098"/>
          </a:xfrm>
        </p:spPr>
        <p:txBody>
          <a:bodyPr>
            <a:normAutofit/>
          </a:bodyPr>
          <a:lstStyle/>
          <a:p>
            <a:r>
              <a:rPr lang="en-US">
                <a:solidFill>
                  <a:srgbClr val="FFFFFF"/>
                </a:solidFill>
              </a:rPr>
              <a:t>Challenges</a:t>
            </a:r>
          </a:p>
        </p:txBody>
      </p:sp>
      <p:sp>
        <p:nvSpPr>
          <p:cNvPr id="3" name="Content Placeholder 2">
            <a:extLst>
              <a:ext uri="{FF2B5EF4-FFF2-40B4-BE49-F238E27FC236}">
                <a16:creationId xmlns:a16="http://schemas.microsoft.com/office/drawing/2014/main" id="{60D88B38-C4A6-3E4E-B229-A3567D5092C3}"/>
              </a:ext>
            </a:extLst>
          </p:cNvPr>
          <p:cNvSpPr>
            <a:spLocks noGrp="1"/>
          </p:cNvSpPr>
          <p:nvPr>
            <p:ph idx="1"/>
          </p:nvPr>
        </p:nvSpPr>
        <p:spPr>
          <a:xfrm>
            <a:off x="6090574" y="801866"/>
            <a:ext cx="5306084" cy="5230634"/>
          </a:xfrm>
        </p:spPr>
        <p:txBody>
          <a:bodyPr anchor="ctr">
            <a:normAutofit/>
          </a:bodyPr>
          <a:lstStyle/>
          <a:p>
            <a:r>
              <a:rPr lang="en-US" sz="2400" dirty="0">
                <a:solidFill>
                  <a:srgbClr val="000000"/>
                </a:solidFill>
                <a:cs typeface="Calibri"/>
              </a:rPr>
              <a:t>Lack of ground truth for complementary items</a:t>
            </a:r>
          </a:p>
          <a:p>
            <a:endParaRPr lang="en-US" sz="2400" dirty="0">
              <a:solidFill>
                <a:srgbClr val="000000"/>
              </a:solidFill>
            </a:endParaRPr>
          </a:p>
          <a:p>
            <a:r>
              <a:rPr lang="en-US" sz="2400" dirty="0">
                <a:solidFill>
                  <a:srgbClr val="000000"/>
                </a:solidFill>
              </a:rPr>
              <a:t>Cold-start items</a:t>
            </a:r>
            <a:endParaRPr lang="en-US" dirty="0"/>
          </a:p>
          <a:p>
            <a:endParaRPr lang="en-US" sz="2400" dirty="0">
              <a:solidFill>
                <a:srgbClr val="000000"/>
              </a:solidFill>
            </a:endParaRPr>
          </a:p>
          <a:p>
            <a:r>
              <a:rPr lang="en-US" sz="2400" dirty="0">
                <a:solidFill>
                  <a:srgbClr val="000000"/>
                </a:solidFill>
              </a:rPr>
              <a:t>Differentiation between similar and complementary items</a:t>
            </a:r>
            <a:endParaRPr lang="en-US" sz="2400" dirty="0">
              <a:solidFill>
                <a:srgbClr val="000000"/>
              </a:solidFill>
              <a:cs typeface="Calibri"/>
            </a:endParaRPr>
          </a:p>
          <a:p>
            <a:endParaRPr lang="en-US" sz="2400" dirty="0">
              <a:solidFill>
                <a:srgbClr val="000000"/>
              </a:solidFill>
              <a:cs typeface="Calibri"/>
            </a:endParaRPr>
          </a:p>
          <a:p>
            <a:pPr marL="0" indent="0">
              <a:buNone/>
            </a:pPr>
            <a:endParaRPr lang="en-US" sz="2400" dirty="0">
              <a:solidFill>
                <a:srgbClr val="000000"/>
              </a:solidFill>
              <a:cs typeface="Calibri"/>
            </a:endParaRPr>
          </a:p>
        </p:txBody>
      </p:sp>
    </p:spTree>
    <p:extLst>
      <p:ext uri="{BB962C8B-B14F-4D97-AF65-F5344CB8AC3E}">
        <p14:creationId xmlns:p14="http://schemas.microsoft.com/office/powerpoint/2010/main" val="16749957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CE9E9-B124-4F4A-9197-D2F2164D0D4D}"/>
              </a:ext>
            </a:extLst>
          </p:cNvPr>
          <p:cNvSpPr>
            <a:spLocks noGrp="1"/>
          </p:cNvSpPr>
          <p:nvPr>
            <p:ph type="title"/>
          </p:nvPr>
        </p:nvSpPr>
        <p:spPr/>
        <p:txBody>
          <a:bodyPr/>
          <a:lstStyle/>
          <a:p>
            <a:r>
              <a:rPr lang="en-US"/>
              <a:t>Prior Work</a:t>
            </a:r>
          </a:p>
        </p:txBody>
      </p:sp>
      <p:sp>
        <p:nvSpPr>
          <p:cNvPr id="3" name="Content Placeholder 2">
            <a:extLst>
              <a:ext uri="{FF2B5EF4-FFF2-40B4-BE49-F238E27FC236}">
                <a16:creationId xmlns:a16="http://schemas.microsoft.com/office/drawing/2014/main" id="{6F43AB5B-1C8B-F34E-8C6E-7C8A7B72ABC0}"/>
              </a:ext>
            </a:extLst>
          </p:cNvPr>
          <p:cNvSpPr>
            <a:spLocks noGrp="1"/>
          </p:cNvSpPr>
          <p:nvPr>
            <p:ph idx="1"/>
          </p:nvPr>
        </p:nvSpPr>
        <p:spPr>
          <a:xfrm>
            <a:off x="838200" y="1825625"/>
            <a:ext cx="4811038" cy="4351338"/>
          </a:xfrm>
        </p:spPr>
        <p:txBody>
          <a:bodyPr vert="horz" lIns="91440" tIns="45720" rIns="91440" bIns="45720" rtlCol="0" anchor="t">
            <a:normAutofit/>
          </a:bodyPr>
          <a:lstStyle/>
          <a:p>
            <a:r>
              <a:rPr lang="en-US"/>
              <a:t>Triple2vec (Wan, CIKM 18)</a:t>
            </a:r>
          </a:p>
          <a:p>
            <a:pPr lvl="1"/>
            <a:r>
              <a:rPr lang="en-US">
                <a:cs typeface="Calibri"/>
              </a:rPr>
              <a:t>Dual item embeddings</a:t>
            </a:r>
            <a:endParaRPr lang="en-US"/>
          </a:p>
          <a:p>
            <a:pPr lvl="1"/>
            <a:r>
              <a:rPr lang="en-US"/>
              <a:t>Maximize dot product between item pairs and user vectors</a:t>
            </a:r>
          </a:p>
          <a:p>
            <a:pPr lvl="1"/>
            <a:r>
              <a:rPr lang="en-US"/>
              <a:t>Challenges:</a:t>
            </a:r>
            <a:endParaRPr lang="en-US">
              <a:cs typeface="Calibri" panose="020F0502020204030204"/>
            </a:endParaRPr>
          </a:p>
          <a:p>
            <a:pPr lvl="2"/>
            <a:r>
              <a:rPr lang="en-US"/>
              <a:t>Solves co-purchasing more than "complementary"</a:t>
            </a:r>
          </a:p>
          <a:p>
            <a:pPr lvl="2"/>
            <a:r>
              <a:rPr lang="en-US"/>
              <a:t>Transitivity leads to similar items in recommendations</a:t>
            </a:r>
            <a:endParaRPr lang="en-US">
              <a:cs typeface="Calibri"/>
            </a:endParaRPr>
          </a:p>
          <a:p>
            <a:pPr lvl="2"/>
            <a:r>
              <a:rPr lang="en-US"/>
              <a:t>Does not handle cold-start items</a:t>
            </a:r>
            <a:endParaRPr lang="en-US">
              <a:cs typeface="Calibri"/>
            </a:endParaRPr>
          </a:p>
          <a:p>
            <a:endParaRPr lang="en-US"/>
          </a:p>
          <a:p>
            <a:endParaRPr lang="en-US"/>
          </a:p>
        </p:txBody>
      </p:sp>
      <p:pic>
        <p:nvPicPr>
          <p:cNvPr id="5" name="Picture 5" descr="A close up of a logo&#10;&#10;Description generated with very high confidence">
            <a:extLst>
              <a:ext uri="{FF2B5EF4-FFF2-40B4-BE49-F238E27FC236}">
                <a16:creationId xmlns:a16="http://schemas.microsoft.com/office/drawing/2014/main" id="{2EB84CE6-FA6D-D647-982F-D0AEEAAE6AE6}"/>
              </a:ext>
            </a:extLst>
          </p:cNvPr>
          <p:cNvPicPr>
            <a:picLocks noChangeAspect="1"/>
          </p:cNvPicPr>
          <p:nvPr/>
        </p:nvPicPr>
        <p:blipFill>
          <a:blip r:embed="rId3"/>
          <a:stretch>
            <a:fillRect/>
          </a:stretch>
        </p:blipFill>
        <p:spPr>
          <a:xfrm>
            <a:off x="7122478" y="1966912"/>
            <a:ext cx="3000375" cy="2924175"/>
          </a:xfrm>
          <a:prstGeom prst="rect">
            <a:avLst/>
          </a:prstGeom>
        </p:spPr>
      </p:pic>
    </p:spTree>
    <p:extLst>
      <p:ext uri="{BB962C8B-B14F-4D97-AF65-F5344CB8AC3E}">
        <p14:creationId xmlns:p14="http://schemas.microsoft.com/office/powerpoint/2010/main" val="1965811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50CA7-4430-A04D-87E5-ADB96417350B}"/>
              </a:ext>
            </a:extLst>
          </p:cNvPr>
          <p:cNvSpPr>
            <a:spLocks noGrp="1"/>
          </p:cNvSpPr>
          <p:nvPr>
            <p:ph type="title"/>
          </p:nvPr>
        </p:nvSpPr>
        <p:spPr/>
        <p:txBody>
          <a:bodyPr/>
          <a:lstStyle/>
          <a:p>
            <a:r>
              <a:rPr lang="en-US" dirty="0"/>
              <a:t>Prior Work</a:t>
            </a:r>
          </a:p>
        </p:txBody>
      </p:sp>
      <p:sp>
        <p:nvSpPr>
          <p:cNvPr id="3" name="Content Placeholder 2">
            <a:extLst>
              <a:ext uri="{FF2B5EF4-FFF2-40B4-BE49-F238E27FC236}">
                <a16:creationId xmlns:a16="http://schemas.microsoft.com/office/drawing/2014/main" id="{0ECB5A9D-60B2-924A-9CCF-38AA39B1FCC8}"/>
              </a:ext>
            </a:extLst>
          </p:cNvPr>
          <p:cNvSpPr>
            <a:spLocks noGrp="1"/>
          </p:cNvSpPr>
          <p:nvPr>
            <p:ph idx="1"/>
          </p:nvPr>
        </p:nvSpPr>
        <p:spPr>
          <a:xfrm>
            <a:off x="838200" y="1383174"/>
            <a:ext cx="10515600" cy="4793789"/>
          </a:xfrm>
        </p:spPr>
        <p:txBody>
          <a:bodyPr vert="horz" lIns="91440" tIns="45720" rIns="91440" bIns="45720" rtlCol="0" anchor="t">
            <a:normAutofit/>
          </a:bodyPr>
          <a:lstStyle/>
          <a:p>
            <a:r>
              <a:rPr lang="en-US" dirty="0"/>
              <a:t>Neural Complementary Recommender (ENCORE) - (Zhang, </a:t>
            </a:r>
            <a:r>
              <a:rPr lang="en-US" dirty="0" err="1"/>
              <a:t>RecSys</a:t>
            </a:r>
            <a:r>
              <a:rPr lang="en-US" dirty="0"/>
              <a:t> 18)</a:t>
            </a:r>
          </a:p>
          <a:p>
            <a:endParaRPr lang="en-US" dirty="0">
              <a:cs typeface="Calibri"/>
            </a:endParaRPr>
          </a:p>
        </p:txBody>
      </p:sp>
      <p:pic>
        <p:nvPicPr>
          <p:cNvPr id="6" name="Picture 5" descr="A screenshot of a cell phone&#10;&#10;Description automatically generated">
            <a:extLst>
              <a:ext uri="{FF2B5EF4-FFF2-40B4-BE49-F238E27FC236}">
                <a16:creationId xmlns:a16="http://schemas.microsoft.com/office/drawing/2014/main" id="{916F385F-5203-2646-9ADD-75253AD0135D}"/>
              </a:ext>
            </a:extLst>
          </p:cNvPr>
          <p:cNvPicPr>
            <a:picLocks noChangeAspect="1"/>
          </p:cNvPicPr>
          <p:nvPr/>
        </p:nvPicPr>
        <p:blipFill>
          <a:blip r:embed="rId3"/>
          <a:stretch>
            <a:fillRect/>
          </a:stretch>
        </p:blipFill>
        <p:spPr>
          <a:xfrm>
            <a:off x="556260" y="3268004"/>
            <a:ext cx="11079480" cy="3589996"/>
          </a:xfrm>
          <a:prstGeom prst="rect">
            <a:avLst/>
          </a:prstGeom>
        </p:spPr>
      </p:pic>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5ED37F1-DE6D-6949-B26C-73F6B0A6F0AA}"/>
                  </a:ext>
                </a:extLst>
              </p:cNvPr>
              <p:cNvSpPr/>
              <p:nvPr/>
            </p:nvSpPr>
            <p:spPr>
              <a:xfrm>
                <a:off x="1002255" y="2475662"/>
                <a:ext cx="4418859" cy="953338"/>
              </a:xfrm>
              <a:prstGeom prst="rect">
                <a:avLst/>
              </a:prstGeom>
            </p:spPr>
            <p:txBody>
              <a:bodyPr wrap="square">
                <a:spAutoFit/>
              </a:bodyPr>
              <a:lstStyle/>
              <a:p>
                <a:r>
                  <a:rPr lang="en-US" sz="2000" dirty="0"/>
                  <a:t>P</a:t>
                </a:r>
                <a:r>
                  <a:rPr lang="en-US" sz="2000" baseline="-25000" dirty="0"/>
                  <a:t>comp</a:t>
                </a:r>
                <a:r>
                  <a:rPr lang="en-US" sz="2000" dirty="0"/>
                  <a:t> </a:t>
                </a:r>
                <a:r>
                  <a:rPr lang="en-US" sz="2000" i="1"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𝜎</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rPr>
                          <m:t>𝑑</m:t>
                        </m:r>
                        <m:d>
                          <m:dPr>
                            <m:ctrlPr>
                              <a:rPr lang="en-US" sz="2000"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𝑓</m:t>
                                </m:r>
                              </m:sub>
                            </m:sSub>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𝑓</m:t>
                                </m:r>
                              </m:sub>
                            </m:sSub>
                          </m:e>
                        </m:d>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1+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i="1" smtClean="0">
                                <a:latin typeface="Cambria Math" panose="02040503050406030204" pitchFamily="18" charset="0"/>
                              </a:rPr>
                              <m:t>𝑑</m:t>
                            </m:r>
                            <m:d>
                              <m:dPr>
                                <m:ctrlPr>
                                  <a:rPr lang="en-US" sz="2000"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𝑓</m:t>
                                    </m:r>
                                  </m:sub>
                                </m:sSub>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𝑓</m:t>
                                    </m:r>
                                  </m:sub>
                                </m:sSub>
                              </m:e>
                            </m:d>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𝜂</m:t>
                            </m:r>
                          </m:sup>
                        </m:sSup>
                      </m:den>
                    </m:f>
                  </m:oMath>
                </a14:m>
                <a:r>
                  <a:rPr lang="en-US" sz="2000" dirty="0"/>
                  <a:t> [4]</a:t>
                </a:r>
              </a:p>
              <a:p>
                <a:r>
                  <a:rPr lang="en-US" sz="2000" i="1" dirty="0"/>
                  <a:t> </a:t>
                </a:r>
              </a:p>
            </p:txBody>
          </p:sp>
        </mc:Choice>
        <mc:Fallback xmlns="">
          <p:sp>
            <p:nvSpPr>
              <p:cNvPr id="7" name="Rectangle 6">
                <a:extLst>
                  <a:ext uri="{FF2B5EF4-FFF2-40B4-BE49-F238E27FC236}">
                    <a16:creationId xmlns:a16="http://schemas.microsoft.com/office/drawing/2014/main" id="{35ED37F1-DE6D-6949-B26C-73F6B0A6F0AA}"/>
                  </a:ext>
                </a:extLst>
              </p:cNvPr>
              <p:cNvSpPr>
                <a:spLocks noRot="1" noChangeAspect="1" noMove="1" noResize="1" noEditPoints="1" noAdjustHandles="1" noChangeArrowheads="1" noChangeShapeType="1" noTextEdit="1"/>
              </p:cNvSpPr>
              <p:nvPr/>
            </p:nvSpPr>
            <p:spPr>
              <a:xfrm>
                <a:off x="1002255" y="2475662"/>
                <a:ext cx="4418859" cy="953338"/>
              </a:xfrm>
              <a:prstGeom prst="rect">
                <a:avLst/>
              </a:prstGeom>
              <a:blipFill>
                <a:blip r:embed="rId4"/>
                <a:stretch>
                  <a:fillRect l="-1379" r="-1517"/>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87747D34-A78B-294F-AC0D-04E858E60C1E}"/>
              </a:ext>
            </a:extLst>
          </p:cNvPr>
          <p:cNvSpPr txBox="1"/>
          <p:nvPr/>
        </p:nvSpPr>
        <p:spPr>
          <a:xfrm>
            <a:off x="7168896" y="2306000"/>
            <a:ext cx="2724912" cy="830997"/>
          </a:xfrm>
          <a:prstGeom prst="rect">
            <a:avLst/>
          </a:prstGeom>
          <a:noFill/>
        </p:spPr>
        <p:txBody>
          <a:bodyPr wrap="square" rtlCol="0">
            <a:spAutoFit/>
          </a:bodyPr>
          <a:lstStyle/>
          <a:p>
            <a:r>
              <a:rPr lang="en-US" sz="2400"/>
              <a:t>Challenges: </a:t>
            </a:r>
          </a:p>
          <a:p>
            <a:pPr marL="285750" indent="-285750">
              <a:buFont typeface="Arial" panose="020B0604020202020204" pitchFamily="34" charset="0"/>
              <a:buChar char="•"/>
            </a:pPr>
            <a:r>
              <a:rPr lang="en-US" sz="2400"/>
              <a:t>Transitivity</a:t>
            </a:r>
          </a:p>
        </p:txBody>
      </p:sp>
    </p:spTree>
    <p:extLst>
      <p:ext uri="{BB962C8B-B14F-4D97-AF65-F5344CB8AC3E}">
        <p14:creationId xmlns:p14="http://schemas.microsoft.com/office/powerpoint/2010/main" val="29093891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50CA7-4430-A04D-87E5-ADB96417350B}"/>
              </a:ext>
            </a:extLst>
          </p:cNvPr>
          <p:cNvSpPr>
            <a:spLocks noGrp="1"/>
          </p:cNvSpPr>
          <p:nvPr>
            <p:ph type="title"/>
          </p:nvPr>
        </p:nvSpPr>
        <p:spPr/>
        <p:txBody>
          <a:bodyPr/>
          <a:lstStyle/>
          <a:p>
            <a:r>
              <a:rPr lang="en-US" dirty="0"/>
              <a:t>Prior Work</a:t>
            </a:r>
          </a:p>
        </p:txBody>
      </p:sp>
      <p:sp>
        <p:nvSpPr>
          <p:cNvPr id="3" name="Content Placeholder 2">
            <a:extLst>
              <a:ext uri="{FF2B5EF4-FFF2-40B4-BE49-F238E27FC236}">
                <a16:creationId xmlns:a16="http://schemas.microsoft.com/office/drawing/2014/main" id="{0ECB5A9D-60B2-924A-9CCF-38AA39B1FCC8}"/>
              </a:ext>
            </a:extLst>
          </p:cNvPr>
          <p:cNvSpPr>
            <a:spLocks noGrp="1"/>
          </p:cNvSpPr>
          <p:nvPr>
            <p:ph idx="1"/>
          </p:nvPr>
        </p:nvSpPr>
        <p:spPr>
          <a:xfrm>
            <a:off x="838200" y="1383174"/>
            <a:ext cx="10515600" cy="4793789"/>
          </a:xfrm>
        </p:spPr>
        <p:txBody>
          <a:bodyPr vert="horz" lIns="91440" tIns="45720" rIns="91440" bIns="45720" rtlCol="0" anchor="t">
            <a:normAutofit/>
          </a:bodyPr>
          <a:lstStyle/>
          <a:p>
            <a:r>
              <a:rPr lang="en-US" dirty="0"/>
              <a:t>Neural Complementary Recommender (ENCORE) - (Zhang, </a:t>
            </a:r>
            <a:r>
              <a:rPr lang="en-US" dirty="0" err="1"/>
              <a:t>RecSys</a:t>
            </a:r>
            <a:r>
              <a:rPr lang="en-US" dirty="0"/>
              <a:t> 18)</a:t>
            </a:r>
          </a:p>
          <a:p>
            <a:endParaRPr lang="en-US" dirty="0">
              <a:cs typeface="Calibri"/>
            </a:endParaRP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35ED37F1-DE6D-6949-B26C-73F6B0A6F0AA}"/>
                  </a:ext>
                </a:extLst>
              </p:cNvPr>
              <p:cNvSpPr/>
              <p:nvPr/>
            </p:nvSpPr>
            <p:spPr>
              <a:xfrm>
                <a:off x="1002255" y="2475662"/>
                <a:ext cx="4418859" cy="3492944"/>
              </a:xfrm>
              <a:prstGeom prst="rect">
                <a:avLst/>
              </a:prstGeom>
            </p:spPr>
            <p:txBody>
              <a:bodyPr wrap="square">
                <a:spAutoFit/>
              </a:bodyPr>
              <a:lstStyle/>
              <a:p>
                <a:r>
                  <a:rPr lang="en-US" sz="2000" dirty="0"/>
                  <a:t>P</a:t>
                </a:r>
                <a:r>
                  <a:rPr lang="en-US" sz="2000" baseline="-25000" dirty="0"/>
                  <a:t>comp</a:t>
                </a:r>
                <a:r>
                  <a:rPr lang="en-US" sz="2000" dirty="0"/>
                  <a:t> </a:t>
                </a:r>
                <a:r>
                  <a:rPr lang="en-US" sz="2000" i="1" dirty="0"/>
                  <a:t>= </a:t>
                </a:r>
                <a14:m>
                  <m:oMath xmlns:m="http://schemas.openxmlformats.org/officeDocument/2006/math">
                    <m:r>
                      <a:rPr lang="en-US" sz="2000" i="1" smtClean="0">
                        <a:latin typeface="Cambria Math" panose="02040503050406030204" pitchFamily="18" charset="0"/>
                        <a:ea typeface="Cambria Math" panose="02040503050406030204" pitchFamily="18" charset="0"/>
                      </a:rPr>
                      <m:t>𝜎</m:t>
                    </m:r>
                    <m:d>
                      <m:dPr>
                        <m:ctrlPr>
                          <a:rPr lang="en-US" sz="2000" i="1">
                            <a:latin typeface="Cambria Math" panose="02040503050406030204" pitchFamily="18" charset="0"/>
                            <a:ea typeface="Cambria Math" panose="02040503050406030204" pitchFamily="18" charset="0"/>
                          </a:rPr>
                        </m:ctrlPr>
                      </m:dPr>
                      <m:e>
                        <m:r>
                          <a:rPr lang="en-US" sz="2000" i="1">
                            <a:latin typeface="Cambria Math" panose="02040503050406030204" pitchFamily="18" charset="0"/>
                          </a:rPr>
                          <m:t>𝑑</m:t>
                        </m:r>
                        <m:d>
                          <m:dPr>
                            <m:ctrlPr>
                              <a:rPr lang="en-US" sz="2000"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𝑓</m:t>
                                </m:r>
                              </m:sub>
                            </m:sSub>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𝑓</m:t>
                                </m:r>
                              </m:sub>
                            </m:sSub>
                          </m:e>
                        </m:d>
                      </m:e>
                    </m:d>
                    <m:r>
                      <a:rPr lang="en-US" sz="2000" b="0" i="1" smtClean="0">
                        <a:latin typeface="Cambria Math" panose="02040503050406030204" pitchFamily="18" charset="0"/>
                      </a:rPr>
                      <m:t>=  </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1+ </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𝑒</m:t>
                            </m:r>
                          </m:e>
                          <m:sup>
                            <m:r>
                              <a:rPr lang="en-US" sz="2000" i="1" smtClean="0">
                                <a:latin typeface="Cambria Math" panose="02040503050406030204" pitchFamily="18" charset="0"/>
                              </a:rPr>
                              <m:t>𝑑</m:t>
                            </m:r>
                            <m:d>
                              <m:dPr>
                                <m:ctrlPr>
                                  <a:rPr lang="en-US" sz="2000" i="1" smtClean="0">
                                    <a:latin typeface="Cambria Math" panose="02040503050406030204" pitchFamily="18" charset="0"/>
                                  </a:rPr>
                                </m:ctrlPr>
                              </m:dPr>
                              <m:e>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𝑓</m:t>
                                    </m:r>
                                  </m:sub>
                                </m:sSub>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𝑐</m:t>
                                    </m:r>
                                  </m:e>
                                  <m:sub>
                                    <m:r>
                                      <a:rPr lang="en-US" sz="2000" b="0" i="1" smtClean="0">
                                        <a:latin typeface="Cambria Math" panose="02040503050406030204" pitchFamily="18" charset="0"/>
                                      </a:rPr>
                                      <m:t>𝑓</m:t>
                                    </m:r>
                                  </m:sub>
                                </m:sSub>
                              </m:e>
                            </m:d>
                            <m:r>
                              <a:rPr lang="en-US" sz="2000" b="0" i="1" smtClean="0">
                                <a:latin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𝜂</m:t>
                            </m:r>
                          </m:sup>
                        </m:sSup>
                      </m:den>
                    </m:f>
                  </m:oMath>
                </a14:m>
                <a:r>
                  <a:rPr lang="en-US" sz="2000" dirty="0"/>
                  <a:t> [4]</a:t>
                </a:r>
              </a:p>
              <a:p>
                <a:endParaRPr lang="en-US" sz="2000" dirty="0"/>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i="1" dirty="0"/>
                  <a:t> </a:t>
                </a:r>
                <a14:m>
                  <m:oMath xmlns:m="http://schemas.openxmlformats.org/officeDocument/2006/math">
                    <m:r>
                      <a:rPr lang="en-US" sz="2000" i="1">
                        <a:latin typeface="Cambria Math" panose="02040503050406030204" pitchFamily="18" charset="0"/>
                      </a:rPr>
                      <m:t>𝑑</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𝑓</m:t>
                            </m:r>
                          </m:sub>
                        </m:sSub>
                      </m:e>
                    </m:d>
                  </m:oMath>
                </a14:m>
                <a:r>
                  <a:rPr lang="en-US" sz="2000" i="1" dirty="0"/>
                  <a:t> = 0 </a:t>
                </a:r>
              </a:p>
              <a:p>
                <a:pPr marL="800100" lvl="1" indent="-342900">
                  <a:buFont typeface="Arial" panose="020B0604020202020204" pitchFamily="34" charset="0"/>
                  <a:buChar char="•"/>
                </a:pPr>
                <a:r>
                  <a:rPr lang="en-US" sz="2000" dirty="0"/>
                  <a:t>P</a:t>
                </a:r>
                <a:r>
                  <a:rPr lang="en-US" sz="2000" baseline="-25000" dirty="0"/>
                  <a:t>comp   </a:t>
                </a:r>
                <a:r>
                  <a:rPr lang="en-US" sz="2000" dirty="0"/>
                  <a:t>=</a:t>
                </a:r>
                <a:r>
                  <a:rPr lang="en-US" sz="2000" baseline="-25000" dirty="0"/>
                  <a:t>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1+ </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i="1">
                                <a:latin typeface="Cambria Math" panose="02040503050406030204" pitchFamily="18" charset="0"/>
                              </a:rPr>
                              <m:t>−</m:t>
                            </m:r>
                            <m:r>
                              <a:rPr lang="en-US" sz="2000" i="1">
                                <a:latin typeface="Cambria Math" panose="02040503050406030204" pitchFamily="18" charset="0"/>
                                <a:ea typeface="Cambria Math" panose="02040503050406030204" pitchFamily="18" charset="0"/>
                              </a:rPr>
                              <m:t>𝜂</m:t>
                            </m:r>
                          </m:sup>
                        </m:sSup>
                      </m:den>
                    </m:f>
                  </m:oMath>
                </a14:m>
                <a:r>
                  <a:rPr lang="en-US" sz="2000" i="1" dirty="0"/>
                  <a:t> </a:t>
                </a:r>
                <a14:m>
                  <m:oMath xmlns:m="http://schemas.openxmlformats.org/officeDocument/2006/math">
                    <m:r>
                      <a:rPr lang="en-US" sz="2000" i="1" dirty="0" smtClean="0">
                        <a:latin typeface="Cambria Math" panose="02040503050406030204" pitchFamily="18" charset="0"/>
                        <a:ea typeface="Cambria Math" panose="02040503050406030204" pitchFamily="18" charset="0"/>
                      </a:rPr>
                      <m:t>≅</m:t>
                    </m:r>
                    <m:r>
                      <a:rPr lang="en-US" sz="2000" b="0" i="1" dirty="0" smtClean="0">
                        <a:latin typeface="Cambria Math" panose="02040503050406030204" pitchFamily="18" charset="0"/>
                        <a:ea typeface="Cambria Math" panose="02040503050406030204" pitchFamily="18" charset="0"/>
                      </a:rPr>
                      <m:t>1</m:t>
                    </m:r>
                  </m:oMath>
                </a14:m>
                <a:endParaRPr lang="en-US" sz="2000" i="1" dirty="0"/>
              </a:p>
              <a:p>
                <a:pPr lvl="1"/>
                <a:endParaRPr lang="en-US" sz="2000" i="1" dirty="0"/>
              </a:p>
              <a:p>
                <a:pPr marL="342900" indent="-342900">
                  <a:buFont typeface="Arial" panose="020B0604020202020204" pitchFamily="34" charset="0"/>
                  <a:buChar char="•"/>
                </a:pPr>
                <a14:m>
                  <m:oMath xmlns:m="http://schemas.openxmlformats.org/officeDocument/2006/math">
                    <m:r>
                      <a:rPr lang="en-US" sz="2000" i="1">
                        <a:latin typeface="Cambria Math" panose="02040503050406030204" pitchFamily="18" charset="0"/>
                      </a:rPr>
                      <m:t>𝑑</m:t>
                    </m:r>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𝑎</m:t>
                            </m:r>
                          </m:e>
                          <m:sub>
                            <m:r>
                              <a:rPr lang="en-US" sz="2000" i="1">
                                <a:latin typeface="Cambria Math" panose="02040503050406030204" pitchFamily="18" charset="0"/>
                              </a:rPr>
                              <m:t>𝑓</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𝑐</m:t>
                            </m:r>
                          </m:e>
                          <m:sub>
                            <m:r>
                              <a:rPr lang="en-US" sz="2000" i="1">
                                <a:latin typeface="Cambria Math" panose="02040503050406030204" pitchFamily="18" charset="0"/>
                              </a:rPr>
                              <m:t>𝑓</m:t>
                            </m:r>
                          </m:sub>
                        </m:sSub>
                      </m:e>
                    </m:d>
                  </m:oMath>
                </a14:m>
                <a:r>
                  <a:rPr lang="en-US" sz="2000" i="1" dirty="0"/>
                  <a:t> = inf</a:t>
                </a:r>
              </a:p>
              <a:p>
                <a:pPr marL="800100" lvl="1" indent="-342900">
                  <a:buFont typeface="Arial" panose="020B0604020202020204" pitchFamily="34" charset="0"/>
                  <a:buChar char="•"/>
                </a:pPr>
                <a:r>
                  <a:rPr lang="en-US" sz="2000" dirty="0"/>
                  <a:t>P</a:t>
                </a:r>
                <a:r>
                  <a:rPr lang="en-US" sz="2000" baseline="-25000" dirty="0"/>
                  <a:t>comp   </a:t>
                </a:r>
                <a:r>
                  <a:rPr lang="en-US" sz="2000" dirty="0"/>
                  <a:t>=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1+ </m:t>
                        </m:r>
                        <m:sSup>
                          <m:sSupPr>
                            <m:ctrlPr>
                              <a:rPr lang="en-US" sz="2000" i="1">
                                <a:latin typeface="Cambria Math" panose="02040503050406030204" pitchFamily="18" charset="0"/>
                              </a:rPr>
                            </m:ctrlPr>
                          </m:sSupPr>
                          <m:e>
                            <m:r>
                              <a:rPr lang="en-US" sz="2000" i="1">
                                <a:latin typeface="Cambria Math" panose="02040503050406030204" pitchFamily="18" charset="0"/>
                              </a:rPr>
                              <m:t>𝑒</m:t>
                            </m:r>
                          </m:e>
                          <m:sup>
                            <m:r>
                              <a:rPr lang="en-US" sz="2000" b="0" i="1" smtClean="0">
                                <a:latin typeface="Cambria Math" panose="02040503050406030204" pitchFamily="18" charset="0"/>
                              </a:rPr>
                              <m:t>𝑖𝑛𝑓</m:t>
                            </m:r>
                          </m:sup>
                        </m:sSup>
                      </m:den>
                    </m:f>
                  </m:oMath>
                </a14:m>
                <a:r>
                  <a:rPr lang="en-US" sz="2000" baseline="-25000" dirty="0"/>
                  <a:t> </a:t>
                </a:r>
                <a:r>
                  <a:rPr lang="en-US" sz="2000" dirty="0"/>
                  <a:t>=</a:t>
                </a:r>
                <a:r>
                  <a:rPr lang="en-US" sz="2000" baseline="-25000" dirty="0"/>
                  <a:t>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1+</m:t>
                        </m:r>
                        <m:r>
                          <a:rPr lang="en-US" sz="2000" b="0" i="1" smtClean="0">
                            <a:latin typeface="Cambria Math" panose="02040503050406030204" pitchFamily="18" charset="0"/>
                          </a:rPr>
                          <m:t>𝑖𝑛𝑓</m:t>
                        </m:r>
                      </m:den>
                    </m:f>
                  </m:oMath>
                </a14:m>
                <a:r>
                  <a:rPr lang="en-US" sz="2000" i="1" dirty="0"/>
                  <a:t> = 0</a:t>
                </a:r>
              </a:p>
              <a:p>
                <a:pPr marL="800100" lvl="1" indent="-342900">
                  <a:buFont typeface="Arial" panose="020B0604020202020204" pitchFamily="34" charset="0"/>
                  <a:buChar char="•"/>
                </a:pPr>
                <a:endParaRPr lang="en-US" sz="2000" i="1" dirty="0"/>
              </a:p>
            </p:txBody>
          </p:sp>
        </mc:Choice>
        <mc:Fallback xmlns="">
          <p:sp>
            <p:nvSpPr>
              <p:cNvPr id="7" name="Rectangle 6">
                <a:extLst>
                  <a:ext uri="{FF2B5EF4-FFF2-40B4-BE49-F238E27FC236}">
                    <a16:creationId xmlns:a16="http://schemas.microsoft.com/office/drawing/2014/main" id="{35ED37F1-DE6D-6949-B26C-73F6B0A6F0AA}"/>
                  </a:ext>
                </a:extLst>
              </p:cNvPr>
              <p:cNvSpPr>
                <a:spLocks noRot="1" noChangeAspect="1" noMove="1" noResize="1" noEditPoints="1" noAdjustHandles="1" noChangeArrowheads="1" noChangeShapeType="1" noTextEdit="1"/>
              </p:cNvSpPr>
              <p:nvPr/>
            </p:nvSpPr>
            <p:spPr>
              <a:xfrm>
                <a:off x="1002255" y="2475662"/>
                <a:ext cx="4418859" cy="3492944"/>
              </a:xfrm>
              <a:prstGeom prst="rect">
                <a:avLst/>
              </a:prstGeom>
              <a:blipFill>
                <a:blip r:embed="rId3"/>
                <a:stretch>
                  <a:fillRect l="-1433" r="-1146"/>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87747D34-A78B-294F-AC0D-04E858E60C1E}"/>
              </a:ext>
            </a:extLst>
          </p:cNvPr>
          <p:cNvSpPr txBox="1"/>
          <p:nvPr/>
        </p:nvSpPr>
        <p:spPr>
          <a:xfrm>
            <a:off x="7168896" y="2306000"/>
            <a:ext cx="2724912" cy="830997"/>
          </a:xfrm>
          <a:prstGeom prst="rect">
            <a:avLst/>
          </a:prstGeom>
          <a:noFill/>
        </p:spPr>
        <p:txBody>
          <a:bodyPr wrap="square" rtlCol="0">
            <a:spAutoFit/>
          </a:bodyPr>
          <a:lstStyle/>
          <a:p>
            <a:r>
              <a:rPr lang="en-US" sz="2400"/>
              <a:t>Challenges: </a:t>
            </a:r>
          </a:p>
          <a:p>
            <a:pPr marL="285750" indent="-285750">
              <a:buFont typeface="Arial" panose="020B0604020202020204" pitchFamily="34" charset="0"/>
              <a:buChar char="•"/>
            </a:pPr>
            <a:r>
              <a:rPr lang="en-US" sz="2400"/>
              <a:t>Transitivity</a:t>
            </a:r>
          </a:p>
        </p:txBody>
      </p:sp>
    </p:spTree>
    <p:extLst>
      <p:ext uri="{BB962C8B-B14F-4D97-AF65-F5344CB8AC3E}">
        <p14:creationId xmlns:p14="http://schemas.microsoft.com/office/powerpoint/2010/main" val="23141821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959E7-5339-9E44-B1F0-50ACE7C0F66F}"/>
              </a:ext>
            </a:extLst>
          </p:cNvPr>
          <p:cNvSpPr>
            <a:spLocks noGrp="1"/>
          </p:cNvSpPr>
          <p:nvPr>
            <p:ph type="title"/>
          </p:nvPr>
        </p:nvSpPr>
        <p:spPr/>
        <p:txBody>
          <a:bodyPr/>
          <a:lstStyle/>
          <a:p>
            <a:r>
              <a:rPr lang="en-US"/>
              <a:t>Amazon Dataset</a:t>
            </a:r>
          </a:p>
        </p:txBody>
      </p:sp>
      <p:sp>
        <p:nvSpPr>
          <p:cNvPr id="3" name="Content Placeholder 2">
            <a:extLst>
              <a:ext uri="{FF2B5EF4-FFF2-40B4-BE49-F238E27FC236}">
                <a16:creationId xmlns:a16="http://schemas.microsoft.com/office/drawing/2014/main" id="{D9A01A9A-C12C-F442-AA48-7E834EDA26D4}"/>
              </a:ext>
            </a:extLst>
          </p:cNvPr>
          <p:cNvSpPr>
            <a:spLocks noGrp="1"/>
          </p:cNvSpPr>
          <p:nvPr>
            <p:ph idx="1"/>
          </p:nvPr>
        </p:nvSpPr>
        <p:spPr/>
        <p:txBody>
          <a:bodyPr/>
          <a:lstStyle/>
          <a:p>
            <a:r>
              <a:rPr lang="en-US" dirty="0"/>
              <a:t>Amazon Clothing, Shoes, and Jewelry data[2]</a:t>
            </a:r>
            <a:endParaRPr lang="en-US" dirty="0">
              <a:solidFill>
                <a:srgbClr val="FF0000"/>
              </a:solidFill>
            </a:endParaRPr>
          </a:p>
          <a:p>
            <a:pPr lvl="1"/>
            <a:r>
              <a:rPr lang="en-US" dirty="0"/>
              <a:t>Category information and title</a:t>
            </a:r>
          </a:p>
          <a:p>
            <a:pPr lvl="1"/>
            <a:r>
              <a:rPr lang="en-US" i="1" dirty="0"/>
              <a:t>Complementary pairs</a:t>
            </a:r>
            <a:r>
              <a:rPr lang="en-US" dirty="0"/>
              <a:t>: bought together by users from different categories</a:t>
            </a:r>
          </a:p>
          <a:p>
            <a:pPr lvl="1"/>
            <a:r>
              <a:rPr lang="en-US" i="1" dirty="0"/>
              <a:t>Similar pairs</a:t>
            </a:r>
            <a:r>
              <a:rPr lang="en-US" dirty="0"/>
              <a:t>: items that lie in same category</a:t>
            </a:r>
          </a:p>
          <a:p>
            <a:pPr lvl="1"/>
            <a:r>
              <a:rPr lang="en-US" i="1" dirty="0"/>
              <a:t>Negative items</a:t>
            </a:r>
            <a:r>
              <a:rPr lang="en-US" dirty="0"/>
              <a:t>: Randomly sample items which do not meet above criteria</a:t>
            </a:r>
          </a:p>
          <a:p>
            <a:pPr lvl="1"/>
            <a:r>
              <a:rPr lang="en-US" dirty="0"/>
              <a:t>Quads: anchor, complementary, similar, negative items</a:t>
            </a:r>
          </a:p>
          <a:p>
            <a:pPr lvl="1"/>
            <a:r>
              <a:rPr lang="en-US" dirty="0"/>
              <a:t>Train quads: 3.3M, Test quads:0.3M</a:t>
            </a:r>
          </a:p>
          <a:p>
            <a:pPr lvl="1"/>
            <a:endParaRPr lang="en-US" dirty="0"/>
          </a:p>
          <a:p>
            <a:pPr marL="0" indent="0">
              <a:buNone/>
            </a:pPr>
            <a:endParaRPr lang="en-US" dirty="0"/>
          </a:p>
        </p:txBody>
      </p:sp>
      <p:sp>
        <p:nvSpPr>
          <p:cNvPr id="4" name="TextBox 3">
            <a:extLst>
              <a:ext uri="{FF2B5EF4-FFF2-40B4-BE49-F238E27FC236}">
                <a16:creationId xmlns:a16="http://schemas.microsoft.com/office/drawing/2014/main" id="{36199653-B363-C94A-B0BD-072338FE08A5}"/>
              </a:ext>
            </a:extLst>
          </p:cNvPr>
          <p:cNvSpPr txBox="1"/>
          <p:nvPr/>
        </p:nvSpPr>
        <p:spPr>
          <a:xfrm>
            <a:off x="5742039" y="5942568"/>
            <a:ext cx="5012654" cy="369332"/>
          </a:xfrm>
          <a:prstGeom prst="rect">
            <a:avLst/>
          </a:prstGeom>
          <a:noFill/>
        </p:spPr>
        <p:txBody>
          <a:bodyPr wrap="none" rtlCol="0">
            <a:spAutoFit/>
          </a:bodyPr>
          <a:lstStyle/>
          <a:p>
            <a:r>
              <a:rPr lang="en-US">
                <a:hlinkClick r:id="rId3"/>
              </a:rPr>
              <a:t>https://github.com/mansimane/quadnet-comp-sim</a:t>
            </a:r>
            <a:endParaRPr lang="en-US"/>
          </a:p>
        </p:txBody>
      </p:sp>
    </p:spTree>
    <p:extLst>
      <p:ext uri="{BB962C8B-B14F-4D97-AF65-F5344CB8AC3E}">
        <p14:creationId xmlns:p14="http://schemas.microsoft.com/office/powerpoint/2010/main" val="7505049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{FDEA8EEB-1CE6-A449-AD5B-B363D85F40BB}tf10001073</Template>
  <TotalTime>47</TotalTime>
  <Words>2482</Words>
  <Application>Microsoft Macintosh PowerPoint</Application>
  <PresentationFormat>Widescreen</PresentationFormat>
  <Paragraphs>414</Paragraphs>
  <Slides>31</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Cambria Math</vt:lpstr>
      <vt:lpstr>Office Theme</vt:lpstr>
      <vt:lpstr>Complementary-Similarity Learning using Quadruplet Network</vt:lpstr>
      <vt:lpstr>E-commerce Recommender Systems</vt:lpstr>
      <vt:lpstr>Item Relationships</vt:lpstr>
      <vt:lpstr>Item Relationships</vt:lpstr>
      <vt:lpstr>Challenges</vt:lpstr>
      <vt:lpstr>Prior Work</vt:lpstr>
      <vt:lpstr>Prior Work</vt:lpstr>
      <vt:lpstr>Prior Work</vt:lpstr>
      <vt:lpstr>Amazon Dataset</vt:lpstr>
      <vt:lpstr>Amazon Dataset Attribute Availability</vt:lpstr>
      <vt:lpstr>Example Quadruplet</vt:lpstr>
      <vt:lpstr>Motivation</vt:lpstr>
      <vt:lpstr>Motivation</vt:lpstr>
      <vt:lpstr>Motivation</vt:lpstr>
      <vt:lpstr>Goal</vt:lpstr>
      <vt:lpstr>Problem Formulation</vt:lpstr>
      <vt:lpstr>Network Architecture</vt:lpstr>
      <vt:lpstr>Feature Representation</vt:lpstr>
      <vt:lpstr>Similarity Loss</vt:lpstr>
      <vt:lpstr>Complementary Loss</vt:lpstr>
      <vt:lpstr>Negative Loss</vt:lpstr>
      <vt:lpstr>Quadruplet Loss </vt:lpstr>
      <vt:lpstr>Hyperparameters</vt:lpstr>
      <vt:lpstr>Experiments - Distance Distribution</vt:lpstr>
      <vt:lpstr>Experiments - Distance Distribution</vt:lpstr>
      <vt:lpstr>ExperimentsAccuracy</vt:lpstr>
      <vt:lpstr>Future Work</vt:lpstr>
      <vt:lpstr>References</vt:lpstr>
      <vt:lpstr>Thank You</vt:lpstr>
      <vt:lpstr> Inference (offline or RT)</vt:lpstr>
      <vt:lpstr>Inference (offline or 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Complementary-Similarity Learning using Quadruplet Network</dc:title>
  <dc:creator>Mansi Mane</dc:creator>
  <cp:lastModifiedBy>Mansi Mane</cp:lastModifiedBy>
  <cp:revision>19</cp:revision>
  <dcterms:created xsi:type="dcterms:W3CDTF">2019-09-19T18:10:16Z</dcterms:created>
  <dcterms:modified xsi:type="dcterms:W3CDTF">2020-03-02T06:55:49Z</dcterms:modified>
</cp:coreProperties>
</file>